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4081" r:id="rId2"/>
    <p:sldMasterId id="2147484116" r:id="rId3"/>
    <p:sldMasterId id="2147484142" r:id="rId4"/>
    <p:sldMasterId id="2147484156" r:id="rId5"/>
    <p:sldMasterId id="2147484186" r:id="rId6"/>
    <p:sldMasterId id="2147484191" r:id="rId7"/>
    <p:sldMasterId id="2147484198" r:id="rId8"/>
    <p:sldMasterId id="2147484203" r:id="rId9"/>
    <p:sldMasterId id="2147484216" r:id="rId10"/>
  </p:sldMasterIdLst>
  <p:notesMasterIdLst>
    <p:notesMasterId r:id="rId29"/>
  </p:notesMasterIdLst>
  <p:handoutMasterIdLst>
    <p:handoutMasterId r:id="rId30"/>
  </p:handoutMasterIdLst>
  <p:sldIdLst>
    <p:sldId id="1575" r:id="rId11"/>
    <p:sldId id="1572" r:id="rId12"/>
    <p:sldId id="1618" r:id="rId13"/>
    <p:sldId id="1600" r:id="rId14"/>
    <p:sldId id="1635" r:id="rId15"/>
    <p:sldId id="1588" r:id="rId16"/>
    <p:sldId id="1592" r:id="rId17"/>
    <p:sldId id="1725" r:id="rId18"/>
    <p:sldId id="1626" r:id="rId19"/>
    <p:sldId id="1699" r:id="rId20"/>
    <p:sldId id="1716" r:id="rId21"/>
    <p:sldId id="1702" r:id="rId22"/>
    <p:sldId id="1715" r:id="rId23"/>
    <p:sldId id="1723" r:id="rId24"/>
    <p:sldId id="1596" r:id="rId25"/>
    <p:sldId id="1724" r:id="rId26"/>
    <p:sldId id="1611" r:id="rId27"/>
    <p:sldId id="1571" r:id="rId28"/>
  </p:sldIdLst>
  <p:sldSz cx="9144000" cy="5143500" type="screen16x9"/>
  <p:notesSz cx="6797675" cy="9928225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521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042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6562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082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76024" algn="l" defTabSz="910425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31236" algn="l" defTabSz="910425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186440" algn="l" defTabSz="910425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41637" algn="l" defTabSz="910425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45">
          <p15:clr>
            <a:srgbClr val="A4A3A4"/>
          </p15:clr>
        </p15:guide>
        <p15:guide id="2" orient="horz" pos="169" userDrawn="1">
          <p15:clr>
            <a:srgbClr val="A4A3A4"/>
          </p15:clr>
        </p15:guide>
        <p15:guide id="3" orient="horz" pos="1302" userDrawn="1">
          <p15:clr>
            <a:srgbClr val="A4A3A4"/>
          </p15:clr>
        </p15:guide>
        <p15:guide id="5" pos="679" userDrawn="1">
          <p15:clr>
            <a:srgbClr val="A4A3A4"/>
          </p15:clr>
        </p15:guide>
        <p15:guide id="6" pos="3061" userDrawn="1">
          <p15:clr>
            <a:srgbClr val="A4A3A4"/>
          </p15:clr>
        </p15:guide>
        <p15:guide id="7" pos="4059" userDrawn="1">
          <p15:clr>
            <a:srgbClr val="A4A3A4"/>
          </p15:clr>
        </p15:guide>
        <p15:guide id="9" pos="2880" userDrawn="1">
          <p15:clr>
            <a:srgbClr val="A4A3A4"/>
          </p15:clr>
        </p15:guide>
        <p15:guide id="10" pos="55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2" userDrawn="1">
          <p15:clr>
            <a:srgbClr val="A4A3A4"/>
          </p15:clr>
        </p15:guide>
        <p15:guide id="3" orient="horz" pos="31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96261"/>
    <a:srgbClr val="AADAFF"/>
    <a:srgbClr val="EFF4EF"/>
    <a:srgbClr val="138677"/>
    <a:srgbClr val="212C3C"/>
    <a:srgbClr val="5D7C98"/>
    <a:srgbClr val="FF0000"/>
    <a:srgbClr val="7FD13B"/>
    <a:srgbClr val="EBAE5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Estilo Claro 3 - Ênfas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67" autoAdjust="0"/>
    <p:restoredTop sz="92007" autoAdjust="0"/>
  </p:normalViewPr>
  <p:slideViewPr>
    <p:cSldViewPr showGuides="1">
      <p:cViewPr>
        <p:scale>
          <a:sx n="66" d="100"/>
          <a:sy n="66" d="100"/>
        </p:scale>
        <p:origin x="1096" y="400"/>
      </p:cViewPr>
      <p:guideLst>
        <p:guide orient="horz" pos="2845"/>
        <p:guide orient="horz" pos="169"/>
        <p:guide orient="horz" pos="1302"/>
        <p:guide pos="679"/>
        <p:guide pos="3061"/>
        <p:guide pos="4059"/>
        <p:guide pos="2880"/>
        <p:guide pos="555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howGuides="1">
      <p:cViewPr varScale="1">
        <p:scale>
          <a:sx n="49" d="100"/>
          <a:sy n="49" d="100"/>
        </p:scale>
        <p:origin x="-2970" y="-90"/>
      </p:cViewPr>
      <p:guideLst>
        <p:guide orient="horz" pos="3110"/>
        <p:guide pos="2142"/>
        <p:guide orient="horz"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image" Target="../media/image7.png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image" Target="../media/image8.png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solidFill>
                <a:srgbClr val="212C3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EA-4F0F-A79F-78547A6C23E1}"/>
              </c:ext>
            </c:extLst>
          </c:dPt>
          <c:dPt>
            <c:idx val="1"/>
            <c:bubble3D val="0"/>
            <c:spPr>
              <a:solidFill>
                <a:srgbClr val="5D7C9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FEA-4F0F-A79F-78547A6C23E1}"/>
              </c:ext>
            </c:extLst>
          </c:dPt>
          <c:dLbls>
            <c:dLbl>
              <c:idx val="0"/>
              <c:layout>
                <c:manualLayout>
                  <c:x val="2.1943645049078031E-2"/>
                  <c:y val="3.067479582469787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EA-4F0F-A79F-78547A6C23E1}"/>
                </c:ext>
              </c:extLst>
            </c:dLbl>
            <c:dLbl>
              <c:idx val="1"/>
              <c:layout>
                <c:manualLayout>
                  <c:x val="1.0844524868463126E-2"/>
                  <c:y val="-3.696172324270442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EA-4F0F-A79F-78547A6C23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Planilha1!$A$2:$A$3</c:f>
              <c:strCache>
                <c:ptCount val="2"/>
                <c:pt idx="0">
                  <c:v>Fixa</c:v>
                </c:pt>
                <c:pt idx="1">
                  <c:v>Móvel</c:v>
                </c:pt>
              </c:strCache>
            </c:strRef>
          </c:cat>
          <c:val>
            <c:numRef>
              <c:f>Planilha1!$B$2:$B$3</c:f>
              <c:numCache>
                <c:formatCode>General</c:formatCode>
                <c:ptCount val="2"/>
                <c:pt idx="0">
                  <c:v>26.9</c:v>
                </c:pt>
                <c:pt idx="1">
                  <c:v>196.6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FEA-4F0F-A79F-78547A6C23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6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3.441516942045203E-2"/>
          <c:y val="3.82278373634011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7.6973093367682349E-2"/>
          <c:y val="0.17442283462032271"/>
          <c:w val="0.90367893333252081"/>
          <c:h val="0.70772451329286168"/>
        </c:manualLayout>
      </c:layou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% de Tributos sobre Receita Líquida</c:v>
                </c:pt>
              </c:strCache>
            </c:strRef>
          </c:tx>
          <c:spPr>
            <a:ln w="539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8.7240011608783974E-2"/>
                  <c:y val="9.35300902549546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32-4E90-A9AB-4785C04D44A4}"/>
                </c:ext>
              </c:extLst>
            </c:dLbl>
            <c:dLbl>
              <c:idx val="15"/>
              <c:layout>
                <c:manualLayout>
                  <c:x val="-1.2721759082871523E-2"/>
                  <c:y val="-9.821504112507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016-4573-A0EE-E3E3150CC157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Planilha1!$A$2:$A$24</c:f>
              <c:strCach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...</c:v>
                </c:pt>
                <c:pt idx="17">
                  <c:v>...</c:v>
                </c:pt>
                <c:pt idx="18">
                  <c:v>...</c:v>
                </c:pt>
                <c:pt idx="19">
                  <c:v>...</c:v>
                </c:pt>
                <c:pt idx="20">
                  <c:v>...</c:v>
                </c:pt>
                <c:pt idx="21">
                  <c:v>...</c:v>
                </c:pt>
                <c:pt idx="22">
                  <c:v>20..</c:v>
                </c:pt>
              </c:strCache>
            </c:strRef>
          </c:cat>
          <c:val>
            <c:numRef>
              <c:f>Planilha1!$B$2:$B$24</c:f>
              <c:numCache>
                <c:formatCode>General</c:formatCode>
                <c:ptCount val="23"/>
                <c:pt idx="0">
                  <c:v>0.3512652773136003</c:v>
                </c:pt>
                <c:pt idx="1">
                  <c:v>0.38412960978267613</c:v>
                </c:pt>
                <c:pt idx="2">
                  <c:v>0.43037716591112224</c:v>
                </c:pt>
                <c:pt idx="3">
                  <c:v>0.44801934473349997</c:v>
                </c:pt>
                <c:pt idx="4">
                  <c:v>0.43401568875229374</c:v>
                </c:pt>
                <c:pt idx="5">
                  <c:v>0.42445178834805253</c:v>
                </c:pt>
                <c:pt idx="6">
                  <c:v>0.40775790525056538</c:v>
                </c:pt>
                <c:pt idx="7">
                  <c:v>0.37731629124026522</c:v>
                </c:pt>
                <c:pt idx="8">
                  <c:v>0.40557988645361043</c:v>
                </c:pt>
                <c:pt idx="9">
                  <c:v>0.41331349945373375</c:v>
                </c:pt>
                <c:pt idx="10">
                  <c:v>0.46430214842298551</c:v>
                </c:pt>
                <c:pt idx="11">
                  <c:v>0.43301421785314476</c:v>
                </c:pt>
                <c:pt idx="12">
                  <c:v>0.41726824116412597</c:v>
                </c:pt>
                <c:pt idx="13">
                  <c:v>0.43579440278645137</c:v>
                </c:pt>
                <c:pt idx="14">
                  <c:v>0.46047000940241584</c:v>
                </c:pt>
                <c:pt idx="15">
                  <c:v>0.44192235344468567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32-4E90-A9AB-4785C04D44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7018424"/>
        <c:axId val="807035480"/>
      </c:lineChart>
      <c:catAx>
        <c:axId val="807018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807035480"/>
        <c:crosses val="autoZero"/>
        <c:auto val="1"/>
        <c:lblAlgn val="ctr"/>
        <c:lblOffset val="100"/>
        <c:tickLblSkip val="2"/>
        <c:tickMarkSkip val="2"/>
        <c:noMultiLvlLbl val="0"/>
      </c:catAx>
      <c:valAx>
        <c:axId val="807035480"/>
        <c:scaling>
          <c:orientation val="minMax"/>
          <c:min val="0.25"/>
        </c:scaling>
        <c:delete val="1"/>
        <c:axPos val="l"/>
        <c:numFmt formatCode="General" sourceLinked="1"/>
        <c:majorTickMark val="none"/>
        <c:minorTickMark val="none"/>
        <c:tickLblPos val="nextTo"/>
        <c:crossAx val="807018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</a:defRPr>
      </a:pPr>
      <a:endParaRPr lang="pt-B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800" b="1" dirty="0"/>
              <a:t>Arrecadação</a:t>
            </a:r>
            <a:r>
              <a:rPr lang="pt-BR" sz="1800" b="1" baseline="0" dirty="0"/>
              <a:t> X Aplicação em telecom</a:t>
            </a:r>
          </a:p>
          <a:p>
            <a:pPr algn="l">
              <a:defRPr sz="1800" b="1"/>
            </a:pPr>
            <a:r>
              <a:rPr lang="pt-BR" sz="1400" b="0" i="1" baseline="0" dirty="0"/>
              <a:t>em R$ milhões, 2001 a 2017</a:t>
            </a:r>
            <a:endParaRPr lang="pt-BR" sz="1800" b="0" i="1" dirty="0"/>
          </a:p>
        </c:rich>
      </c:tx>
      <c:layout>
        <c:manualLayout>
          <c:xMode val="edge"/>
          <c:yMode val="edge"/>
          <c:x val="0.1031841959793023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5.36793310818411E-2"/>
          <c:y val="0.24311650557345479"/>
          <c:w val="0.94091593575722976"/>
          <c:h val="0.51709113449475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Arrecadado</c:v>
                </c:pt>
              </c:strCache>
            </c:strRef>
          </c:tx>
          <c:spPr>
            <a:solidFill>
              <a:srgbClr val="738AC8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Planilha1!$A$2:$A$6</c:f>
              <c:strCache>
                <c:ptCount val="5"/>
                <c:pt idx="0">
                  <c:v>Fistel</c:v>
                </c:pt>
                <c:pt idx="1">
                  <c:v>Fust</c:v>
                </c:pt>
                <c:pt idx="2">
                  <c:v>Funttel</c:v>
                </c:pt>
                <c:pt idx="3">
                  <c:v>Condecine</c:v>
                </c:pt>
                <c:pt idx="4">
                  <c:v>CFRP</c:v>
                </c:pt>
              </c:strCache>
            </c:strRef>
          </c:cat>
          <c:val>
            <c:numRef>
              <c:f>Planilha1!$B$2:$B$6</c:f>
              <c:numCache>
                <c:formatCode>General</c:formatCode>
                <c:ptCount val="5"/>
                <c:pt idx="0">
                  <c:v>56.945</c:v>
                </c:pt>
                <c:pt idx="1">
                  <c:v>20.388000000000002</c:v>
                </c:pt>
                <c:pt idx="2">
                  <c:v>6.92</c:v>
                </c:pt>
                <c:pt idx="3">
                  <c:v>5.5</c:v>
                </c:pt>
                <c:pt idx="4">
                  <c:v>0.996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26-4086-A436-028719E9ACD5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Aplicado em telecom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Planilha1!$A$2:$A$6</c:f>
              <c:strCache>
                <c:ptCount val="5"/>
                <c:pt idx="0">
                  <c:v>Fistel</c:v>
                </c:pt>
                <c:pt idx="1">
                  <c:v>Fust</c:v>
                </c:pt>
                <c:pt idx="2">
                  <c:v>Funttel</c:v>
                </c:pt>
                <c:pt idx="3">
                  <c:v>Condecine</c:v>
                </c:pt>
                <c:pt idx="4">
                  <c:v>CFRP</c:v>
                </c:pt>
              </c:strCache>
            </c:strRef>
          </c:cat>
          <c:val>
            <c:numRef>
              <c:f>Planilha1!$C$2:$C$6</c:f>
              <c:numCache>
                <c:formatCode>General</c:formatCode>
                <c:ptCount val="5"/>
                <c:pt idx="0">
                  <c:v>5.0999999999999996</c:v>
                </c:pt>
                <c:pt idx="1">
                  <c:v>0</c:v>
                </c:pt>
                <c:pt idx="2">
                  <c:v>2.1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26-4086-A436-028719E9A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axId val="550737480"/>
        <c:axId val="550736696"/>
      </c:barChart>
      <c:catAx>
        <c:axId val="550737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50736696"/>
        <c:crosses val="autoZero"/>
        <c:auto val="1"/>
        <c:lblAlgn val="ctr"/>
        <c:lblOffset val="0"/>
        <c:noMultiLvlLbl val="0"/>
      </c:catAx>
      <c:valAx>
        <c:axId val="550736696"/>
        <c:scaling>
          <c:orientation val="minMax"/>
        </c:scaling>
        <c:delete val="0"/>
        <c:axPos val="l"/>
        <c:majorGridlines>
          <c:spPr>
            <a:ln w="2857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50737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56782688932845"/>
          <c:y val="0.88381030855478138"/>
          <c:w val="0.75080546269147508"/>
          <c:h val="5.73999273449334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922730122749728"/>
          <c:y val="0.2202099187721106"/>
          <c:w val="0.71710492092072975"/>
          <c:h val="0.546600477160543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effectLst>
              <a:innerShdw blurRad="114300" dist="25400" dir="13500000">
                <a:schemeClr val="bg1">
                  <a:lumMod val="50000"/>
                  <a:alpha val="50000"/>
                </a:schemeClr>
              </a:innerShdw>
            </a:effectLst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894-41F3-BE13-E18FA19F6A1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DE3-47B1-B18B-DA3295D9F379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Plan1!$A$2:$A$3</c:f>
              <c:numCache>
                <c:formatCode>General</c:formatCode>
                <c:ptCount val="2"/>
              </c:numCache>
            </c:numRef>
          </c:cat>
          <c:val>
            <c:numRef>
              <c:f>Plan1!$B$2:$B$3</c:f>
              <c:numCache>
                <c:formatCode>0.00</c:formatCode>
                <c:ptCount val="2"/>
                <c:pt idx="0">
                  <c:v>3917</c:v>
                </c:pt>
                <c:pt idx="1">
                  <c:v>5266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94-41F3-BE13-E18FA19F6A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338922224"/>
        <c:axId val="338919872"/>
      </c:barChart>
      <c:catAx>
        <c:axId val="338922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pt-BR"/>
          </a:p>
        </c:txPr>
        <c:crossAx val="338919872"/>
        <c:crosses val="autoZero"/>
        <c:auto val="1"/>
        <c:lblAlgn val="ctr"/>
        <c:lblOffset val="0"/>
        <c:noMultiLvlLbl val="0"/>
      </c:catAx>
      <c:valAx>
        <c:axId val="338919872"/>
        <c:scaling>
          <c:orientation val="minMax"/>
          <c:min val="0"/>
        </c:scaling>
        <c:delete val="0"/>
        <c:axPos val="l"/>
        <c:numFmt formatCode="0.00" sourceLinked="1"/>
        <c:majorTickMark val="none"/>
        <c:minorTickMark val="none"/>
        <c:tickLblPos val="none"/>
        <c:spPr>
          <a:ln>
            <a:noFill/>
          </a:ln>
        </c:spPr>
        <c:crossAx val="3389222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Calibri" pitchFamily="34" charset="0"/>
        </a:defRPr>
      </a:pPr>
      <a:endParaRPr lang="pt-B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366-4036-80F8-76F897BC9B19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66-4036-80F8-76F897BC9B19}"/>
              </c:ext>
            </c:extLst>
          </c:dPt>
          <c:cat>
            <c:strRef>
              <c:f>Planilha1!$A$2:$A$3</c:f>
              <c:strCache>
                <c:ptCount val="2"/>
                <c:pt idx="0">
                  <c:v>1º Tri</c:v>
                </c:pt>
                <c:pt idx="1">
                  <c:v>2º Tri</c:v>
                </c:pt>
              </c:strCache>
            </c:strRef>
          </c:cat>
          <c:val>
            <c:numRef>
              <c:f>Planilha1!$B$2:$B$3</c:f>
              <c:numCache>
                <c:formatCode>0%</c:formatCode>
                <c:ptCount val="2"/>
                <c:pt idx="0">
                  <c:v>0.98</c:v>
                </c:pt>
                <c:pt idx="1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66-4036-80F8-76F897BC9B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7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922730122749728"/>
          <c:y val="0.2202099187721106"/>
          <c:w val="0.71710492092072975"/>
          <c:h val="0.546600477160543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effectLst>
              <a:innerShdw blurRad="114300" dist="25400" dir="13500000">
                <a:schemeClr val="bg1">
                  <a:lumMod val="50000"/>
                  <a:alpha val="50000"/>
                </a:schemeClr>
              </a:innerShdw>
            </a:effectLst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5C1-430D-9639-C6F722D5A64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7FA-4209-BD95-EC4A682757DC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Plan1!$A$2:$A$3</c:f>
              <c:numCache>
                <c:formatCode>General</c:formatCode>
                <c:ptCount val="2"/>
              </c:numCache>
            </c:numRef>
          </c:cat>
          <c:val>
            <c:numRef>
              <c:f>Plan1!$B$2:$B$3</c:f>
              <c:numCache>
                <c:formatCode>0.00</c:formatCode>
                <c:ptCount val="2"/>
                <c:pt idx="0">
                  <c:v>1079</c:v>
                </c:pt>
                <c:pt idx="1">
                  <c:v>4004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C1-430D-9639-C6F722D5A6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338915560"/>
        <c:axId val="338921048"/>
      </c:barChart>
      <c:catAx>
        <c:axId val="3389155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pt-BR"/>
          </a:p>
        </c:txPr>
        <c:crossAx val="338921048"/>
        <c:crosses val="autoZero"/>
        <c:auto val="1"/>
        <c:lblAlgn val="ctr"/>
        <c:lblOffset val="0"/>
        <c:noMultiLvlLbl val="0"/>
      </c:catAx>
      <c:valAx>
        <c:axId val="338921048"/>
        <c:scaling>
          <c:orientation val="minMax"/>
          <c:min val="0"/>
        </c:scaling>
        <c:delete val="0"/>
        <c:axPos val="l"/>
        <c:numFmt formatCode="0.00" sourceLinked="1"/>
        <c:majorTickMark val="none"/>
        <c:minorTickMark val="none"/>
        <c:tickLblPos val="none"/>
        <c:spPr>
          <a:ln>
            <a:noFill/>
          </a:ln>
        </c:spPr>
        <c:crossAx val="338915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Calibri" pitchFamily="34" charset="0"/>
        </a:defRPr>
      </a:pPr>
      <a:endParaRPr lang="pt-BR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69A-4FA2-A4DB-F842EE8F1D79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69A-4FA2-A4DB-F842EE8F1D79}"/>
              </c:ext>
            </c:extLst>
          </c:dPt>
          <c:cat>
            <c:strRef>
              <c:f>Planilha1!$A$2:$A$3</c:f>
              <c:strCache>
                <c:ptCount val="2"/>
                <c:pt idx="0">
                  <c:v>1º Tri</c:v>
                </c:pt>
                <c:pt idx="1">
                  <c:v>2º Tri</c:v>
                </c:pt>
              </c:strCache>
            </c:strRef>
          </c:cat>
          <c:val>
            <c:numRef>
              <c:f>Planilha1!$B$2:$B$3</c:f>
              <c:numCache>
                <c:formatCode>0%</c:formatCode>
                <c:ptCount val="2"/>
                <c:pt idx="0">
                  <c:v>0.93</c:v>
                </c:pt>
                <c:pt idx="1">
                  <c:v>6.9999999999999951E-2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9A-4FA2-A4DB-F842EE8F1D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6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1322172807644155"/>
          <c:y val="0.21130790197799626"/>
          <c:w val="0.63621893513222672"/>
          <c:h val="0.7524754117995363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  <a:ln w="9525" cap="flat" cmpd="sng" algn="ctr">
              <a:noFill/>
              <a:round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7FD13B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CF1-4058-99CF-6FB80B27E3A2}"/>
              </c:ext>
            </c:extLst>
          </c:dPt>
          <c:dPt>
            <c:idx val="10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ECF1-4058-99CF-6FB80B27E3A2}"/>
              </c:ext>
            </c:extLst>
          </c:dPt>
          <c:dPt>
            <c:idx val="12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ECF1-4058-99CF-6FB80B27E3A2}"/>
              </c:ext>
            </c:extLst>
          </c:dPt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b" anchorCtr="0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Planilha1!$A$2:$A$19</c:f>
              <c:strCache>
                <c:ptCount val="18"/>
                <c:pt idx="0">
                  <c:v>China</c:v>
                </c:pt>
                <c:pt idx="1">
                  <c:v>Rússia</c:v>
                </c:pt>
                <c:pt idx="2">
                  <c:v>Índia</c:v>
                </c:pt>
                <c:pt idx="3">
                  <c:v>México</c:v>
                </c:pt>
                <c:pt idx="4">
                  <c:v>Brasil</c:v>
                </c:pt>
                <c:pt idx="5">
                  <c:v>Colômbia</c:v>
                </c:pt>
                <c:pt idx="6">
                  <c:v>Coreia do Sul</c:v>
                </c:pt>
                <c:pt idx="7">
                  <c:v>EUA</c:v>
                </c:pt>
                <c:pt idx="8">
                  <c:v>Autrália</c:v>
                </c:pt>
                <c:pt idx="9">
                  <c:v>Reino Unido</c:v>
                </c:pt>
                <c:pt idx="10">
                  <c:v>Peru</c:v>
                </c:pt>
                <c:pt idx="11">
                  <c:v>Chile</c:v>
                </c:pt>
                <c:pt idx="12">
                  <c:v>Portugal</c:v>
                </c:pt>
                <c:pt idx="13">
                  <c:v>Espanha</c:v>
                </c:pt>
                <c:pt idx="14">
                  <c:v>Argentina</c:v>
                </c:pt>
                <c:pt idx="15">
                  <c:v>Itália</c:v>
                </c:pt>
                <c:pt idx="16">
                  <c:v>Japão</c:v>
                </c:pt>
                <c:pt idx="17">
                  <c:v>França</c:v>
                </c:pt>
              </c:strCache>
            </c:strRef>
          </c:cat>
          <c:val>
            <c:numRef>
              <c:f>Planilha1!$B$2:$B$19</c:f>
              <c:numCache>
                <c:formatCode>General</c:formatCode>
                <c:ptCount val="18"/>
                <c:pt idx="0">
                  <c:v>1.8000000000000002E-2</c:v>
                </c:pt>
                <c:pt idx="1">
                  <c:v>2.6000000000000002E-2</c:v>
                </c:pt>
                <c:pt idx="2">
                  <c:v>0.03</c:v>
                </c:pt>
                <c:pt idx="3">
                  <c:v>5.0999999999999997E-2</c:v>
                </c:pt>
                <c:pt idx="4">
                  <c:v>6.6000000000000003E-2</c:v>
                </c:pt>
                <c:pt idx="5">
                  <c:v>8.3000000000000004E-2</c:v>
                </c:pt>
                <c:pt idx="6">
                  <c:v>9.8000000000000004E-2</c:v>
                </c:pt>
                <c:pt idx="7">
                  <c:v>0.1</c:v>
                </c:pt>
                <c:pt idx="8">
                  <c:v>0.115</c:v>
                </c:pt>
                <c:pt idx="9">
                  <c:v>0.13</c:v>
                </c:pt>
                <c:pt idx="10">
                  <c:v>0.14400000000000002</c:v>
                </c:pt>
                <c:pt idx="11">
                  <c:v>0.15</c:v>
                </c:pt>
                <c:pt idx="12">
                  <c:v>0.152</c:v>
                </c:pt>
                <c:pt idx="13">
                  <c:v>0.18</c:v>
                </c:pt>
                <c:pt idx="14">
                  <c:v>0.27</c:v>
                </c:pt>
                <c:pt idx="15">
                  <c:v>0.32600000000000001</c:v>
                </c:pt>
                <c:pt idx="16">
                  <c:v>0.39500000000000002</c:v>
                </c:pt>
                <c:pt idx="17">
                  <c:v>0.44900000000000001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CF1-4058-99CF-6FB80B27E3A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24263560"/>
        <c:axId val="524273400"/>
      </c:barChart>
      <c:catAx>
        <c:axId val="524263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524273400"/>
        <c:crosses val="autoZero"/>
        <c:auto val="1"/>
        <c:lblAlgn val="ctr"/>
        <c:lblOffset val="100"/>
        <c:noMultiLvlLbl val="0"/>
      </c:catAx>
      <c:valAx>
        <c:axId val="5242734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4263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785391506895928"/>
          <c:y val="0.19813819789709899"/>
          <c:w val="0.54354755705079472"/>
          <c:h val="0.765645115880433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  <a:ln w="9525" cap="flat" cmpd="sng" algn="ctr">
              <a:noFill/>
              <a:round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7FD13B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183A-4BE9-8526-A631DCFE2D1C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83A-4BE9-8526-A631DCFE2D1C}"/>
              </c:ext>
            </c:extLst>
          </c:dPt>
          <c:dPt>
            <c:idx val="10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83A-4BE9-8526-A631DCFE2D1C}"/>
              </c:ext>
            </c:extLst>
          </c:dPt>
          <c:dPt>
            <c:idx val="12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183A-4BE9-8526-A631DCFE2D1C}"/>
              </c:ext>
            </c:extLst>
          </c:dPt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b" anchorCtr="0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Planilha1!$A$2:$A$19</c:f>
              <c:strCache>
                <c:ptCount val="18"/>
                <c:pt idx="0">
                  <c:v>Índia</c:v>
                </c:pt>
                <c:pt idx="1">
                  <c:v>Rússia</c:v>
                </c:pt>
                <c:pt idx="2">
                  <c:v>Brasil</c:v>
                </c:pt>
                <c:pt idx="3">
                  <c:v>Colômbia</c:v>
                </c:pt>
                <c:pt idx="4">
                  <c:v>Peru</c:v>
                </c:pt>
                <c:pt idx="5">
                  <c:v>EUA</c:v>
                </c:pt>
                <c:pt idx="6">
                  <c:v>Reino Unido</c:v>
                </c:pt>
                <c:pt idx="7">
                  <c:v>México</c:v>
                </c:pt>
                <c:pt idx="8">
                  <c:v>Japão</c:v>
                </c:pt>
                <c:pt idx="9">
                  <c:v>Chile</c:v>
                </c:pt>
                <c:pt idx="10">
                  <c:v>França</c:v>
                </c:pt>
                <c:pt idx="11">
                  <c:v>China</c:v>
                </c:pt>
                <c:pt idx="12">
                  <c:v>Portugal</c:v>
                </c:pt>
                <c:pt idx="13">
                  <c:v>Coreia do Sul</c:v>
                </c:pt>
                <c:pt idx="14">
                  <c:v>Itália</c:v>
                </c:pt>
                <c:pt idx="15">
                  <c:v>Argentina</c:v>
                </c:pt>
                <c:pt idx="16">
                  <c:v>Espanha</c:v>
                </c:pt>
                <c:pt idx="17">
                  <c:v>Autrália</c:v>
                </c:pt>
              </c:strCache>
            </c:strRef>
          </c:cat>
          <c:val>
            <c:numRef>
              <c:f>Planilha1!$B$2:$B$19</c:f>
              <c:numCache>
                <c:formatCode>General</c:formatCode>
                <c:ptCount val="18"/>
                <c:pt idx="0">
                  <c:v>4.0999999999999996</c:v>
                </c:pt>
                <c:pt idx="1">
                  <c:v>5.5</c:v>
                </c:pt>
                <c:pt idx="2">
                  <c:v>9.3000000000000007</c:v>
                </c:pt>
                <c:pt idx="3">
                  <c:v>12.7</c:v>
                </c:pt>
                <c:pt idx="4">
                  <c:v>13.4</c:v>
                </c:pt>
                <c:pt idx="5">
                  <c:v>15</c:v>
                </c:pt>
                <c:pt idx="6">
                  <c:v>17.100000000000001</c:v>
                </c:pt>
                <c:pt idx="7">
                  <c:v>18.899999999999999</c:v>
                </c:pt>
                <c:pt idx="8">
                  <c:v>21.2</c:v>
                </c:pt>
                <c:pt idx="9">
                  <c:v>22.8</c:v>
                </c:pt>
                <c:pt idx="10">
                  <c:v>23.1</c:v>
                </c:pt>
                <c:pt idx="11">
                  <c:v>23.8</c:v>
                </c:pt>
                <c:pt idx="12">
                  <c:v>27.5</c:v>
                </c:pt>
                <c:pt idx="13">
                  <c:v>31.5</c:v>
                </c:pt>
                <c:pt idx="14">
                  <c:v>31.9</c:v>
                </c:pt>
                <c:pt idx="15">
                  <c:v>32.1</c:v>
                </c:pt>
                <c:pt idx="16">
                  <c:v>39.6</c:v>
                </c:pt>
                <c:pt idx="17">
                  <c:v>55.6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83A-4BE9-8526-A631DCFE2D1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24263560"/>
        <c:axId val="524273400"/>
      </c:barChart>
      <c:catAx>
        <c:axId val="524263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524273400"/>
        <c:crosses val="autoZero"/>
        <c:auto val="1"/>
        <c:lblAlgn val="ctr"/>
        <c:lblOffset val="100"/>
        <c:noMultiLvlLbl val="0"/>
      </c:catAx>
      <c:valAx>
        <c:axId val="5242734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4263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785391506895928"/>
          <c:y val="0.19813819789709899"/>
          <c:w val="0.52891520919264778"/>
          <c:h val="0.765645115880433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  <a:ln w="9525" cap="flat" cmpd="sng" algn="ctr">
              <a:noFill/>
              <a:round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D7-4EB6-9A95-99F0A9919323}"/>
              </c:ext>
            </c:extLst>
          </c:dPt>
          <c:dPt>
            <c:idx val="6"/>
            <c:invertIfNegative val="0"/>
            <c:bubble3D val="0"/>
            <c:spPr>
              <a:solidFill>
                <a:srgbClr val="7FD13B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EAD7-4EB6-9A95-99F0A9919323}"/>
              </c:ext>
            </c:extLst>
          </c:dPt>
          <c:dPt>
            <c:idx val="10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D7-4EB6-9A95-99F0A9919323}"/>
              </c:ext>
            </c:extLst>
          </c:dPt>
          <c:dPt>
            <c:idx val="12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D7-4EB6-9A95-99F0A9919323}"/>
              </c:ext>
            </c:extLst>
          </c:dPt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b" anchorCtr="0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Planilha1!$A$2:$A$19</c:f>
              <c:strCache>
                <c:ptCount val="18"/>
                <c:pt idx="0">
                  <c:v>Índia</c:v>
                </c:pt>
                <c:pt idx="1">
                  <c:v>China</c:v>
                </c:pt>
                <c:pt idx="2">
                  <c:v>Rússia</c:v>
                </c:pt>
                <c:pt idx="3">
                  <c:v>Itália</c:v>
                </c:pt>
                <c:pt idx="4">
                  <c:v>Chile</c:v>
                </c:pt>
                <c:pt idx="5">
                  <c:v>Reino Unido</c:v>
                </c:pt>
                <c:pt idx="6">
                  <c:v>Brasil</c:v>
                </c:pt>
                <c:pt idx="7">
                  <c:v>México</c:v>
                </c:pt>
                <c:pt idx="8">
                  <c:v>Espanha</c:v>
                </c:pt>
                <c:pt idx="9">
                  <c:v>Portugal</c:v>
                </c:pt>
                <c:pt idx="10">
                  <c:v>Peru</c:v>
                </c:pt>
                <c:pt idx="11">
                  <c:v>Colômbia</c:v>
                </c:pt>
                <c:pt idx="12">
                  <c:v>França</c:v>
                </c:pt>
                <c:pt idx="13">
                  <c:v>Autrália</c:v>
                </c:pt>
                <c:pt idx="14">
                  <c:v>EUA</c:v>
                </c:pt>
                <c:pt idx="15">
                  <c:v>Argentina</c:v>
                </c:pt>
                <c:pt idx="16">
                  <c:v>Espanha</c:v>
                </c:pt>
                <c:pt idx="17">
                  <c:v>Autrália</c:v>
                </c:pt>
              </c:strCache>
            </c:strRef>
          </c:cat>
          <c:val>
            <c:numRef>
              <c:f>Planilha1!$B$2:$B$19</c:f>
              <c:numCache>
                <c:formatCode>General</c:formatCode>
                <c:ptCount val="18"/>
                <c:pt idx="0">
                  <c:v>2.2000000000000002</c:v>
                </c:pt>
                <c:pt idx="1">
                  <c:v>4.0999999999999996</c:v>
                </c:pt>
                <c:pt idx="2">
                  <c:v>5.58</c:v>
                </c:pt>
                <c:pt idx="3">
                  <c:v>5.62</c:v>
                </c:pt>
                <c:pt idx="4">
                  <c:v>6.1</c:v>
                </c:pt>
                <c:pt idx="5">
                  <c:v>6.5</c:v>
                </c:pt>
                <c:pt idx="6">
                  <c:v>7.4</c:v>
                </c:pt>
                <c:pt idx="7">
                  <c:v>7.7</c:v>
                </c:pt>
                <c:pt idx="8">
                  <c:v>7.9</c:v>
                </c:pt>
                <c:pt idx="9">
                  <c:v>8.4</c:v>
                </c:pt>
                <c:pt idx="10">
                  <c:v>8.8000000000000007</c:v>
                </c:pt>
                <c:pt idx="11">
                  <c:v>13.9</c:v>
                </c:pt>
                <c:pt idx="12">
                  <c:v>22.5</c:v>
                </c:pt>
                <c:pt idx="13">
                  <c:v>23.1</c:v>
                </c:pt>
                <c:pt idx="14">
                  <c:v>25</c:v>
                </c:pt>
                <c:pt idx="15">
                  <c:v>32.1</c:v>
                </c:pt>
                <c:pt idx="16">
                  <c:v>39.6</c:v>
                </c:pt>
                <c:pt idx="17">
                  <c:v>55.6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AD7-4EB6-9A95-99F0A991932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24263560"/>
        <c:axId val="524273400"/>
      </c:barChart>
      <c:catAx>
        <c:axId val="524263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524273400"/>
        <c:crosses val="autoZero"/>
        <c:auto val="1"/>
        <c:lblAlgn val="ctr"/>
        <c:lblOffset val="100"/>
        <c:noMultiLvlLbl val="0"/>
      </c:catAx>
      <c:valAx>
        <c:axId val="5242734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4263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44192913385826"/>
          <c:y val="0.10162499999999998"/>
          <c:w val="0.55308333333333337"/>
          <c:h val="0.8296249999999999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Data 7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53448-41F1-4D1E-ACEA-EBE7EFE94A81}" type="datetimeFigureOut">
              <a:rPr lang="pt-BR" smtClean="0"/>
              <a:t>04/06/2018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1962864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448" cy="496332"/>
          </a:xfrm>
          <a:prstGeom prst="rect">
            <a:avLst/>
          </a:prstGeom>
        </p:spPr>
        <p:txBody>
          <a:bodyPr vert="horz" lIns="91311" tIns="45657" rIns="91311" bIns="45657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pt-BR" sz="1200" dirty="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645" y="0"/>
            <a:ext cx="2945448" cy="496332"/>
          </a:xfrm>
          <a:prstGeom prst="rect">
            <a:avLst/>
          </a:prstGeom>
        </p:spPr>
        <p:txBody>
          <a:bodyPr vert="horz" lIns="91311" tIns="45657" rIns="91311" bIns="45657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pt-BR"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11" tIns="45657" rIns="91311" bIns="45657" rtlCol="0" anchor="ctr"/>
          <a:lstStyle/>
          <a:p>
            <a:pPr lvl="0"/>
            <a:endParaRPr lang="pt-BR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086" y="4715948"/>
            <a:ext cx="5437506" cy="4466988"/>
          </a:xfrm>
          <a:prstGeom prst="rect">
            <a:avLst/>
          </a:prstGeom>
        </p:spPr>
        <p:txBody>
          <a:bodyPr vert="horz" lIns="91311" tIns="45657" rIns="91311" bIns="45657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0312"/>
            <a:ext cx="2945448" cy="496331"/>
          </a:xfrm>
          <a:prstGeom prst="rect">
            <a:avLst/>
          </a:prstGeom>
        </p:spPr>
        <p:txBody>
          <a:bodyPr vert="horz" lIns="91311" tIns="45657" rIns="91311" bIns="45657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pt-BR" sz="1200" dirty="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645" y="9430312"/>
            <a:ext cx="2945448" cy="496331"/>
          </a:xfrm>
          <a:prstGeom prst="rect">
            <a:avLst/>
          </a:prstGeom>
        </p:spPr>
        <p:txBody>
          <a:bodyPr vert="horz" lIns="91311" tIns="45657" rIns="91311" bIns="45657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pt-BR"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D656DEEE-CE1A-48FD-8D24-AF8FB7BE0D2D}" type="slidenum">
              <a:rPr/>
              <a:pPr>
                <a:defRPr/>
              </a:pPr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5366333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521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0425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65623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0827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76024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31236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18644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41637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6DEEE-CE1A-48FD-8D24-AF8FB7BE0D2D}" type="slidenum">
              <a:rPr lang="pt-BR" smtClean="0"/>
              <a:pPr>
                <a:defRPr/>
              </a:pPr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215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39688" y="765175"/>
            <a:ext cx="6792913" cy="38227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119" tIns="45560" rIns="91119" bIns="45560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119" tIns="45560" rIns="91119" bIns="4556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B9D78-CA37-41ED-AF05-D5DDD1C715C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955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89715" tIns="44858" rIns="89715" bIns="44858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srgbClr val="FF0000"/>
                </a:solidFill>
              </a:rPr>
              <a:t>Mais de 85% das reclamações não dizem respeito a qualidade técnica dos serviços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89715" tIns="44858" rIns="89715" bIns="44858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AE63F-89AE-4338-947A-13F40FFE2B9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337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C6DB1-9D5B-4B66-804E-4BBA30BD970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687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1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B9D78-CA37-41ED-AF05-D5DDD1C715C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15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270" tIns="45137" rIns="90270" bIns="45137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3445" indent="-2820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8377" indent="-22567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9728" indent="-22567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31076" indent="-22567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82427" indent="-2256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33778" indent="-2256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85130" indent="-2256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36478" indent="-2256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11D29A-9FED-48D7-A107-15AE3406467D}" type="slidenum"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7107" name="doc id"/>
          <p:cNvSpPr txBox="1">
            <a:spLocks noGrp="1" noChangeArrowheads="1"/>
          </p:cNvSpPr>
          <p:nvPr/>
        </p:nvSpPr>
        <p:spPr bwMode="auto">
          <a:xfrm>
            <a:off x="6781541" y="45948"/>
            <a:ext cx="2371361" cy="25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44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MAD-AAA123-20061019-</a:t>
            </a:r>
          </a:p>
        </p:txBody>
      </p:sp>
      <p:sp>
        <p:nvSpPr>
          <p:cNvPr id="47108" name="pg num"/>
          <p:cNvSpPr txBox="1">
            <a:spLocks noGrp="1" noChangeArrowheads="1"/>
          </p:cNvSpPr>
          <p:nvPr/>
        </p:nvSpPr>
        <p:spPr bwMode="auto">
          <a:xfrm>
            <a:off x="8622536" y="9628530"/>
            <a:ext cx="530356" cy="10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5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C37AE-26F3-4DF7-9E5B-D4BD870DF2F1}" type="slidenum"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254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0163" y="746125"/>
            <a:ext cx="661828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8087" y="4715878"/>
            <a:ext cx="4892945" cy="1847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05002" indent="-105002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50155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doc id"/>
          <p:cNvSpPr txBox="1">
            <a:spLocks noGrp="1" noChangeArrowheads="1"/>
          </p:cNvSpPr>
          <p:nvPr/>
        </p:nvSpPr>
        <p:spPr bwMode="auto">
          <a:xfrm>
            <a:off x="6875948" y="71581"/>
            <a:ext cx="2371360" cy="25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44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MAD-AAA123-20061019-</a:t>
            </a:r>
          </a:p>
        </p:txBody>
      </p:sp>
      <p:sp>
        <p:nvSpPr>
          <p:cNvPr id="47108" name="pg num"/>
          <p:cNvSpPr txBox="1">
            <a:spLocks noGrp="1" noChangeArrowheads="1"/>
          </p:cNvSpPr>
          <p:nvPr/>
        </p:nvSpPr>
        <p:spPr bwMode="auto">
          <a:xfrm>
            <a:off x="8711487" y="10458512"/>
            <a:ext cx="535827" cy="10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FC37AE-26F3-4DF7-9E5B-D4BD870DF2F1}" type="slidenum"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19075" y="809625"/>
            <a:ext cx="7180263" cy="40401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7235" y="5117870"/>
            <a:ext cx="4943416" cy="18570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05828" indent="-105828" eaLnBrk="1" hangingPunct="1">
              <a:spcBef>
                <a:spcPct val="0"/>
              </a:spcBef>
            </a:pPr>
            <a:endParaRPr lang="pt-BR" noProof="0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678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702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1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B9D78-CA37-41ED-AF05-D5DDD1C715C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147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431" tIns="45715" rIns="91431" bIns="45715"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431" tIns="45715" rIns="91431" bIns="45715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6DEEE-CE1A-48FD-8D24-AF8FB7BE0D2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230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BB886-6DF3-459A-8176-2791F62940F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674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C6DB1-9D5B-4B66-804E-4BBA30BD970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840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1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B9D78-CA37-41ED-AF05-D5DDD1C715C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681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39688" y="765175"/>
            <a:ext cx="6792913" cy="38227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119" tIns="45560" rIns="91119" bIns="45560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119" tIns="45560" rIns="91119" bIns="4556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B9D78-CA37-41ED-AF05-D5DDD1C715C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299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447867" y="1"/>
            <a:ext cx="100013" cy="51498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054" tIns="45529" rIns="91054" bIns="4552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pt-BR" sz="1700" b="1">
                <a:latin typeface="Calibri" pitchFamily="34" charset="0"/>
                <a:cs typeface="Calibri" pitchFamily="34" charset="0"/>
              </a:defRPr>
            </a:lvl1pPr>
            <a:lvl2pPr eaLnBrk="1" latinLnBrk="0" hangingPunct="1">
              <a:buFontTx/>
              <a:buNone/>
              <a:defRPr kumimoji="0" lang="pt-BR" sz="1200"/>
            </a:lvl2pPr>
            <a:lvl3pPr eaLnBrk="1" latinLnBrk="0" hangingPunct="1">
              <a:buFontTx/>
              <a:buNone/>
              <a:defRPr kumimoji="0" lang="pt-BR" sz="1000"/>
            </a:lvl3pPr>
            <a:lvl4pPr eaLnBrk="1" latinLnBrk="0" hangingPunct="1">
              <a:buFontTx/>
              <a:buNone/>
              <a:defRPr kumimoji="0" lang="pt-BR" sz="900"/>
            </a:lvl4pPr>
            <a:lvl5pPr eaLnBrk="1" latinLnBrk="0" hangingPunct="1">
              <a:buFontTx/>
              <a:buNone/>
              <a:defRPr kumimoji="0" lang="pt-BR" sz="9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283718"/>
            <a:ext cx="7315200" cy="457200"/>
          </a:xfrm>
        </p:spPr>
        <p:txBody>
          <a:bodyPr anchor="ctr">
            <a:noAutofit/>
          </a:bodyPr>
          <a:lstStyle>
            <a:lvl1pPr algn="l" eaLnBrk="1" latinLnBrk="0" hangingPunct="1">
              <a:buNone/>
              <a:defRPr kumimoji="0" lang="pt-BR" sz="3200" b="1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lang="pt-BR" dirty="0"/>
              <a:t>Clique para editar o título mestre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780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AE99-C92D-49FF-9DF3-374B2A81B62D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B73B-171E-47EA-8569-0A989AA29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9946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AE99-C92D-49FF-9DF3-374B2A81B62D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B73B-171E-47EA-8569-0A989AA29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4906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AE99-C92D-49FF-9DF3-374B2A81B62D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B73B-171E-47EA-8569-0A989AA29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0291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AE99-C92D-49FF-9DF3-374B2A81B62D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B73B-171E-47EA-8569-0A989AA29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7962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AE99-C92D-49FF-9DF3-374B2A81B62D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B73B-171E-47EA-8569-0A989AA29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0512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AE99-C92D-49FF-9DF3-374B2A81B62D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B73B-171E-47EA-8569-0A989AA29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316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19968" indent="-319968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25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575"/>
            </a:lvl4pPr>
            <a:lvl5pPr>
              <a:spcBef>
                <a:spcPts val="600"/>
              </a:spcBef>
              <a:defRPr sz="1575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1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27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1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25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2E37F-DA3F-4FEE-9185-5815DA47017B}" type="datetime1">
              <a:rPr lang="pt-BR" smtClean="0"/>
              <a:t>04/06/2018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7472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39DA-6FCF-4058-A040-E77EDACFE45E}" type="datetime1">
              <a:rPr lang="pt-BR" smtClean="0"/>
              <a:t>04/06/2018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3659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90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90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ECC95-076B-4C2E-B9FE-6536676AF19C}" type="datetime1">
              <a:rPr lang="pt-BR" smtClean="0"/>
              <a:t>04/06/2018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1779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18641" indent="-318641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1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58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B7ED2-E755-4353-BA91-7B6BFE064B69}" type="datetime1">
              <a:rPr lang="pt-BR" smtClean="0"/>
              <a:t>04/06/2018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7692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3" y="273847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25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4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25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4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D5531-D14E-4075-A6EE-87146B0BC723}" type="datetime1">
              <a:rPr lang="pt-BR" smtClean="0"/>
              <a:t>04/06/2018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6197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E2CF-9CD8-417F-B465-5739DF46116C}" type="datetime1">
              <a:rPr lang="pt-BR" smtClean="0"/>
              <a:t>04/06/2018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0407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87C7-D273-4911-8C21-55D5E06F9E29}" type="datetime1">
              <a:rPr lang="pt-BR" smtClean="0"/>
              <a:t>04/06/2018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6877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3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25"/>
            </a:lvl2pPr>
            <a:lvl3pPr marL="685715" indent="0">
              <a:buNone/>
              <a:defRPr sz="900"/>
            </a:lvl3pPr>
            <a:lvl4pPr marL="1028573" indent="0">
              <a:buNone/>
              <a:defRPr sz="825"/>
            </a:lvl4pPr>
            <a:lvl5pPr marL="1371430" indent="0">
              <a:buNone/>
              <a:defRPr sz="825"/>
            </a:lvl5pPr>
            <a:lvl6pPr marL="1714289" indent="0">
              <a:buNone/>
              <a:defRPr sz="825"/>
            </a:lvl6pPr>
            <a:lvl7pPr marL="2057144" indent="0">
              <a:buNone/>
              <a:defRPr sz="825"/>
            </a:lvl7pPr>
            <a:lvl8pPr marL="2400000" indent="0">
              <a:buNone/>
              <a:defRPr sz="825"/>
            </a:lvl8pPr>
            <a:lvl9pPr marL="2742857" indent="0">
              <a:buNone/>
              <a:defRPr sz="82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C62C3-F587-4E2C-9A9A-70E512096CBB}" type="datetime1">
              <a:rPr lang="pt-BR" smtClean="0"/>
              <a:t>04/06/2018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6518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3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25"/>
            </a:lvl2pPr>
            <a:lvl3pPr marL="685715" indent="0">
              <a:buNone/>
              <a:defRPr sz="900"/>
            </a:lvl3pPr>
            <a:lvl4pPr marL="1028573" indent="0">
              <a:buNone/>
              <a:defRPr sz="825"/>
            </a:lvl4pPr>
            <a:lvl5pPr marL="1371430" indent="0">
              <a:buNone/>
              <a:defRPr sz="825"/>
            </a:lvl5pPr>
            <a:lvl6pPr marL="1714289" indent="0">
              <a:buNone/>
              <a:defRPr sz="825"/>
            </a:lvl6pPr>
            <a:lvl7pPr marL="2057144" indent="0">
              <a:buNone/>
              <a:defRPr sz="825"/>
            </a:lvl7pPr>
            <a:lvl8pPr marL="2400000" indent="0">
              <a:buNone/>
              <a:defRPr sz="825"/>
            </a:lvl8pPr>
            <a:lvl9pPr marL="2742857" indent="0">
              <a:buNone/>
              <a:defRPr sz="82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6CC8-1ED9-457A-8695-184EF114902F}" type="datetime1">
              <a:rPr lang="pt-BR" smtClean="0"/>
              <a:t>04/06/2018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0797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2689A-18B2-45F4-86D5-B396CD7C7A25}" type="datetime1">
              <a:rPr lang="pt-BR" smtClean="0"/>
              <a:t>04/06/2018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8649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2" y="273852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985E-95E4-463F-9706-CD204F7FA0E1}" type="datetime1">
              <a:rPr lang="pt-BR" smtClean="0"/>
              <a:t>04/06/2018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48048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1" y="1131590"/>
            <a:ext cx="8153400" cy="3816424"/>
          </a:xfrm>
        </p:spPr>
        <p:txBody>
          <a:bodyPr>
            <a:normAutofit/>
          </a:bodyPr>
          <a:lstStyle>
            <a:lvl1pPr marL="319992" indent="-319992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25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575"/>
            </a:lvl4pPr>
            <a:lvl5pPr>
              <a:spcBef>
                <a:spcPts val="600"/>
              </a:spcBef>
              <a:defRPr sz="1575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4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36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50" indent="0" algn="ctr">
              <a:buNone/>
              <a:defRPr sz="1500"/>
            </a:lvl2pPr>
            <a:lvl3pPr marL="685324" indent="0" algn="ctr">
              <a:buNone/>
              <a:defRPr sz="1425"/>
            </a:lvl3pPr>
            <a:lvl4pPr marL="1027986" indent="0" algn="ctr">
              <a:buNone/>
              <a:defRPr sz="1200"/>
            </a:lvl4pPr>
            <a:lvl5pPr marL="1370648" indent="0" algn="ctr">
              <a:buNone/>
              <a:defRPr sz="1200"/>
            </a:lvl5pPr>
            <a:lvl6pPr marL="1713323" indent="0" algn="ctr">
              <a:buNone/>
              <a:defRPr sz="1200"/>
            </a:lvl6pPr>
            <a:lvl7pPr marL="2055971" indent="0" algn="ctr">
              <a:buNone/>
              <a:defRPr sz="1200"/>
            </a:lvl7pPr>
            <a:lvl8pPr marL="2398620" indent="0" algn="ctr">
              <a:buNone/>
              <a:defRPr sz="1200"/>
            </a:lvl8pPr>
            <a:lvl9pPr marL="274127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2E37F-DA3F-4FEE-9185-5815DA47017B}" type="datetime1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6988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63515"/>
            <a:ext cx="7315200" cy="64135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8950" y="1139825"/>
            <a:ext cx="8153400" cy="324167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 lIns="91054" tIns="45529" rIns="91054" bIns="45529"/>
          <a:lstStyle>
            <a:lvl1pPr>
              <a:defRPr/>
            </a:lvl1pPr>
          </a:lstStyle>
          <a:p>
            <a:pPr>
              <a:defRPr/>
            </a:pPr>
            <a:fld id="{F22C1BCD-EAAF-4986-B8E8-6493E61C0E9B}" type="datetime1">
              <a:rPr lang="pt-BR"/>
              <a:pPr>
                <a:defRPr/>
              </a:pPr>
              <a:t>04/06/2018</a:t>
            </a:fld>
            <a:endParaRPr lang="pt-BR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388" y="4595815"/>
            <a:ext cx="5421312" cy="273050"/>
          </a:xfrm>
          <a:prstGeom prst="rect">
            <a:avLst/>
          </a:prstGeom>
        </p:spPr>
        <p:txBody>
          <a:bodyPr lIns="91054" tIns="45529" rIns="91054" bIns="45529"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468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39DA-6FCF-4058-A040-E77EDACFE45E}" type="datetime1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8734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3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79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6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3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9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6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2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ECC95-076B-4C2E-B9FE-6536676AF19C}" type="datetime1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432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B7ED2-E755-4353-BA91-7B6BFE064B69}" type="datetime1">
              <a:rPr lang="pt-BR" smtClean="0"/>
              <a:t>04/06/2018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3990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0" indent="0">
              <a:buNone/>
              <a:defRPr sz="1500" b="1"/>
            </a:lvl2pPr>
            <a:lvl3pPr marL="685324" indent="0">
              <a:buNone/>
              <a:defRPr sz="1425" b="1"/>
            </a:lvl3pPr>
            <a:lvl4pPr marL="1027986" indent="0">
              <a:buNone/>
              <a:defRPr sz="1200" b="1"/>
            </a:lvl4pPr>
            <a:lvl5pPr marL="1370648" indent="0">
              <a:buNone/>
              <a:defRPr sz="1200" b="1"/>
            </a:lvl5pPr>
            <a:lvl6pPr marL="1713323" indent="0">
              <a:buNone/>
              <a:defRPr sz="1200" b="1"/>
            </a:lvl6pPr>
            <a:lvl7pPr marL="2055971" indent="0">
              <a:buNone/>
              <a:defRPr sz="1200" b="1"/>
            </a:lvl7pPr>
            <a:lvl8pPr marL="2398620" indent="0">
              <a:buNone/>
              <a:defRPr sz="1200" b="1"/>
            </a:lvl8pPr>
            <a:lvl9pPr marL="274127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0" indent="0">
              <a:buNone/>
              <a:defRPr sz="1500" b="1"/>
            </a:lvl2pPr>
            <a:lvl3pPr marL="685324" indent="0">
              <a:buNone/>
              <a:defRPr sz="1425" b="1"/>
            </a:lvl3pPr>
            <a:lvl4pPr marL="1027986" indent="0">
              <a:buNone/>
              <a:defRPr sz="1200" b="1"/>
            </a:lvl4pPr>
            <a:lvl5pPr marL="1370648" indent="0">
              <a:buNone/>
              <a:defRPr sz="1200" b="1"/>
            </a:lvl5pPr>
            <a:lvl6pPr marL="1713323" indent="0">
              <a:buNone/>
              <a:defRPr sz="1200" b="1"/>
            </a:lvl6pPr>
            <a:lvl7pPr marL="2055971" indent="0">
              <a:buNone/>
              <a:defRPr sz="1200" b="1"/>
            </a:lvl7pPr>
            <a:lvl8pPr marL="2398620" indent="0">
              <a:buNone/>
              <a:defRPr sz="1200" b="1"/>
            </a:lvl8pPr>
            <a:lvl9pPr marL="274127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D5531-D14E-4075-A6EE-87146B0BC723}" type="datetime1">
              <a:rPr lang="pt-BR" smtClean="0"/>
              <a:t>04/06/2018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34472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E2CF-9CD8-417F-B465-5739DF46116C}" type="datetime1">
              <a:rPr lang="pt-BR" smtClean="0"/>
              <a:t>04/06/2018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32263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87C7-D273-4911-8C21-55D5E06F9E29}" type="datetime1">
              <a:rPr lang="pt-BR" smtClean="0"/>
              <a:t>04/06/2018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652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74059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50" indent="0">
              <a:buNone/>
              <a:defRPr sz="1125"/>
            </a:lvl2pPr>
            <a:lvl3pPr marL="685324" indent="0">
              <a:buNone/>
              <a:defRPr sz="900"/>
            </a:lvl3pPr>
            <a:lvl4pPr marL="1027986" indent="0">
              <a:buNone/>
              <a:defRPr sz="825"/>
            </a:lvl4pPr>
            <a:lvl5pPr marL="1370648" indent="0">
              <a:buNone/>
              <a:defRPr sz="825"/>
            </a:lvl5pPr>
            <a:lvl6pPr marL="1713323" indent="0">
              <a:buNone/>
              <a:defRPr sz="825"/>
            </a:lvl6pPr>
            <a:lvl7pPr marL="2055971" indent="0">
              <a:buNone/>
              <a:defRPr sz="825"/>
            </a:lvl7pPr>
            <a:lvl8pPr marL="2398620" indent="0">
              <a:buNone/>
              <a:defRPr sz="825"/>
            </a:lvl8pPr>
            <a:lvl9pPr marL="2741270" indent="0">
              <a:buNone/>
              <a:defRPr sz="82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C62C3-F587-4E2C-9A9A-70E512096CBB}" type="datetime1">
              <a:rPr lang="pt-BR" smtClean="0"/>
              <a:t>04/06/2018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35819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74059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50" indent="0">
              <a:buNone/>
              <a:defRPr sz="2100"/>
            </a:lvl2pPr>
            <a:lvl3pPr marL="685324" indent="0">
              <a:buNone/>
              <a:defRPr sz="1800"/>
            </a:lvl3pPr>
            <a:lvl4pPr marL="1027986" indent="0">
              <a:buNone/>
              <a:defRPr sz="1500"/>
            </a:lvl4pPr>
            <a:lvl5pPr marL="1370648" indent="0">
              <a:buNone/>
              <a:defRPr sz="1500"/>
            </a:lvl5pPr>
            <a:lvl6pPr marL="1713323" indent="0">
              <a:buNone/>
              <a:defRPr sz="1500"/>
            </a:lvl6pPr>
            <a:lvl7pPr marL="2055971" indent="0">
              <a:buNone/>
              <a:defRPr sz="1500"/>
            </a:lvl7pPr>
            <a:lvl8pPr marL="2398620" indent="0">
              <a:buNone/>
              <a:defRPr sz="1500"/>
            </a:lvl8pPr>
            <a:lvl9pPr marL="274127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50" indent="0">
              <a:buNone/>
              <a:defRPr sz="1125"/>
            </a:lvl2pPr>
            <a:lvl3pPr marL="685324" indent="0">
              <a:buNone/>
              <a:defRPr sz="900"/>
            </a:lvl3pPr>
            <a:lvl4pPr marL="1027986" indent="0">
              <a:buNone/>
              <a:defRPr sz="825"/>
            </a:lvl4pPr>
            <a:lvl5pPr marL="1370648" indent="0">
              <a:buNone/>
              <a:defRPr sz="825"/>
            </a:lvl5pPr>
            <a:lvl6pPr marL="1713323" indent="0">
              <a:buNone/>
              <a:defRPr sz="825"/>
            </a:lvl6pPr>
            <a:lvl7pPr marL="2055971" indent="0">
              <a:buNone/>
              <a:defRPr sz="825"/>
            </a:lvl7pPr>
            <a:lvl8pPr marL="2398620" indent="0">
              <a:buNone/>
              <a:defRPr sz="825"/>
            </a:lvl8pPr>
            <a:lvl9pPr marL="2741270" indent="0">
              <a:buNone/>
              <a:defRPr sz="82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6CC8-1ED9-457A-8695-184EF114902F}" type="datetime1">
              <a:rPr lang="pt-BR" smtClean="0"/>
              <a:t>04/06/2018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29350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2689A-18B2-45F4-86D5-B396CD7C7A25}" type="datetime1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60667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273872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2" y="273872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985E-95E4-463F-9706-CD204F7FA0E1}" type="datetime1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3113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AE99-C92D-49FF-9DF3-374B2A81B62D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B73B-171E-47EA-8569-0A989AA29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0205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19808" indent="-319808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25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575"/>
            </a:lvl4pPr>
            <a:lvl5pPr>
              <a:spcBef>
                <a:spcPts val="600"/>
              </a:spcBef>
              <a:defRPr sz="1575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1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1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19720" indent="-319720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4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74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50" indent="0" algn="ctr">
              <a:buNone/>
              <a:defRPr sz="1500"/>
            </a:lvl2pPr>
            <a:lvl3pPr marL="685324" indent="0" algn="ctr">
              <a:buNone/>
              <a:defRPr sz="1425"/>
            </a:lvl3pPr>
            <a:lvl4pPr marL="1027986" indent="0" algn="ctr">
              <a:buNone/>
              <a:defRPr sz="1200"/>
            </a:lvl4pPr>
            <a:lvl5pPr marL="1370648" indent="0" algn="ctr">
              <a:buNone/>
              <a:defRPr sz="1200"/>
            </a:lvl5pPr>
            <a:lvl6pPr marL="1713323" indent="0" algn="ctr">
              <a:buNone/>
              <a:defRPr sz="1200"/>
            </a:lvl6pPr>
            <a:lvl7pPr marL="2055971" indent="0" algn="ctr">
              <a:buNone/>
              <a:defRPr sz="1200"/>
            </a:lvl7pPr>
            <a:lvl8pPr marL="2398620" indent="0" algn="ctr">
              <a:buNone/>
              <a:defRPr sz="1200"/>
            </a:lvl8pPr>
            <a:lvl9pPr marL="274127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2E37F-DA3F-4FEE-9185-5815DA47017B}" type="datetime1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26466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39DA-6FCF-4058-A040-E77EDACFE45E}" type="datetime1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65758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3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79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6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3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9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6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2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ECC95-076B-4C2E-B9FE-6536676AF19C}" type="datetime1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34628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B7ED2-E755-4353-BA91-7B6BFE064B69}" type="datetime1">
              <a:rPr lang="pt-BR" smtClean="0"/>
              <a:t>04/06/2018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74740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0" indent="0">
              <a:buNone/>
              <a:defRPr sz="1500" b="1"/>
            </a:lvl2pPr>
            <a:lvl3pPr marL="685324" indent="0">
              <a:buNone/>
              <a:defRPr sz="1425" b="1"/>
            </a:lvl3pPr>
            <a:lvl4pPr marL="1027986" indent="0">
              <a:buNone/>
              <a:defRPr sz="1200" b="1"/>
            </a:lvl4pPr>
            <a:lvl5pPr marL="1370648" indent="0">
              <a:buNone/>
              <a:defRPr sz="1200" b="1"/>
            </a:lvl5pPr>
            <a:lvl6pPr marL="1713323" indent="0">
              <a:buNone/>
              <a:defRPr sz="1200" b="1"/>
            </a:lvl6pPr>
            <a:lvl7pPr marL="2055971" indent="0">
              <a:buNone/>
              <a:defRPr sz="1200" b="1"/>
            </a:lvl7pPr>
            <a:lvl8pPr marL="2398620" indent="0">
              <a:buNone/>
              <a:defRPr sz="1200" b="1"/>
            </a:lvl8pPr>
            <a:lvl9pPr marL="274127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0" indent="0">
              <a:buNone/>
              <a:defRPr sz="1500" b="1"/>
            </a:lvl2pPr>
            <a:lvl3pPr marL="685324" indent="0">
              <a:buNone/>
              <a:defRPr sz="1425" b="1"/>
            </a:lvl3pPr>
            <a:lvl4pPr marL="1027986" indent="0">
              <a:buNone/>
              <a:defRPr sz="1200" b="1"/>
            </a:lvl4pPr>
            <a:lvl5pPr marL="1370648" indent="0">
              <a:buNone/>
              <a:defRPr sz="1200" b="1"/>
            </a:lvl5pPr>
            <a:lvl6pPr marL="1713323" indent="0">
              <a:buNone/>
              <a:defRPr sz="1200" b="1"/>
            </a:lvl6pPr>
            <a:lvl7pPr marL="2055971" indent="0">
              <a:buNone/>
              <a:defRPr sz="1200" b="1"/>
            </a:lvl7pPr>
            <a:lvl8pPr marL="2398620" indent="0">
              <a:buNone/>
              <a:defRPr sz="1200" b="1"/>
            </a:lvl8pPr>
            <a:lvl9pPr marL="274127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D5531-D14E-4075-A6EE-87146B0BC723}" type="datetime1">
              <a:rPr lang="pt-BR" smtClean="0"/>
              <a:t>04/06/2018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89512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E2CF-9CD8-417F-B465-5739DF46116C}" type="datetime1">
              <a:rPr lang="pt-BR" smtClean="0"/>
              <a:t>04/06/2018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86490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87C7-D273-4911-8C21-55D5E06F9E29}" type="datetime1">
              <a:rPr lang="pt-BR" smtClean="0"/>
              <a:t>04/06/2018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8698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74059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50" indent="0">
              <a:buNone/>
              <a:defRPr sz="1125"/>
            </a:lvl2pPr>
            <a:lvl3pPr marL="685324" indent="0">
              <a:buNone/>
              <a:defRPr sz="900"/>
            </a:lvl3pPr>
            <a:lvl4pPr marL="1027986" indent="0">
              <a:buNone/>
              <a:defRPr sz="825"/>
            </a:lvl4pPr>
            <a:lvl5pPr marL="1370648" indent="0">
              <a:buNone/>
              <a:defRPr sz="825"/>
            </a:lvl5pPr>
            <a:lvl6pPr marL="1713323" indent="0">
              <a:buNone/>
              <a:defRPr sz="825"/>
            </a:lvl6pPr>
            <a:lvl7pPr marL="2055971" indent="0">
              <a:buNone/>
              <a:defRPr sz="825"/>
            </a:lvl7pPr>
            <a:lvl8pPr marL="2398620" indent="0">
              <a:buNone/>
              <a:defRPr sz="825"/>
            </a:lvl8pPr>
            <a:lvl9pPr marL="2741270" indent="0">
              <a:buNone/>
              <a:defRPr sz="82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C62C3-F587-4E2C-9A9A-70E512096CBB}" type="datetime1">
              <a:rPr lang="pt-BR" smtClean="0"/>
              <a:t>04/06/2018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441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AE99-C92D-49FF-9DF3-374B2A81B62D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B73B-171E-47EA-8569-0A989AA29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91586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74059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50" indent="0">
              <a:buNone/>
              <a:defRPr sz="2100"/>
            </a:lvl2pPr>
            <a:lvl3pPr marL="685324" indent="0">
              <a:buNone/>
              <a:defRPr sz="1800"/>
            </a:lvl3pPr>
            <a:lvl4pPr marL="1027986" indent="0">
              <a:buNone/>
              <a:defRPr sz="1500"/>
            </a:lvl4pPr>
            <a:lvl5pPr marL="1370648" indent="0">
              <a:buNone/>
              <a:defRPr sz="1500"/>
            </a:lvl5pPr>
            <a:lvl6pPr marL="1713323" indent="0">
              <a:buNone/>
              <a:defRPr sz="1500"/>
            </a:lvl6pPr>
            <a:lvl7pPr marL="2055971" indent="0">
              <a:buNone/>
              <a:defRPr sz="1500"/>
            </a:lvl7pPr>
            <a:lvl8pPr marL="2398620" indent="0">
              <a:buNone/>
              <a:defRPr sz="1500"/>
            </a:lvl8pPr>
            <a:lvl9pPr marL="274127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50" indent="0">
              <a:buNone/>
              <a:defRPr sz="1125"/>
            </a:lvl2pPr>
            <a:lvl3pPr marL="685324" indent="0">
              <a:buNone/>
              <a:defRPr sz="900"/>
            </a:lvl3pPr>
            <a:lvl4pPr marL="1027986" indent="0">
              <a:buNone/>
              <a:defRPr sz="825"/>
            </a:lvl4pPr>
            <a:lvl5pPr marL="1370648" indent="0">
              <a:buNone/>
              <a:defRPr sz="825"/>
            </a:lvl5pPr>
            <a:lvl6pPr marL="1713323" indent="0">
              <a:buNone/>
              <a:defRPr sz="825"/>
            </a:lvl6pPr>
            <a:lvl7pPr marL="2055971" indent="0">
              <a:buNone/>
              <a:defRPr sz="825"/>
            </a:lvl7pPr>
            <a:lvl8pPr marL="2398620" indent="0">
              <a:buNone/>
              <a:defRPr sz="825"/>
            </a:lvl8pPr>
            <a:lvl9pPr marL="2741270" indent="0">
              <a:buNone/>
              <a:defRPr sz="82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6CC8-1ED9-457A-8695-184EF114902F}" type="datetime1">
              <a:rPr lang="pt-BR" smtClean="0"/>
              <a:t>04/06/2018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4883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2689A-18B2-45F4-86D5-B396CD7C7A25}" type="datetime1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5569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273872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2" y="273872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985E-95E4-463F-9706-CD204F7FA0E1}" type="datetime1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4753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19808" indent="-319808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25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575"/>
            </a:lvl4pPr>
            <a:lvl5pPr>
              <a:spcBef>
                <a:spcPts val="600"/>
              </a:spcBef>
              <a:defRPr sz="1575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1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81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447800" y="0"/>
            <a:ext cx="100013" cy="51498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pt-BR" sz="1700" b="1">
                <a:latin typeface="Calibri" pitchFamily="34" charset="0"/>
                <a:cs typeface="Calibri" pitchFamily="34" charset="0"/>
              </a:defRPr>
            </a:lvl1pPr>
            <a:lvl2pPr eaLnBrk="1" latinLnBrk="0" hangingPunct="1">
              <a:buFontTx/>
              <a:buNone/>
              <a:defRPr kumimoji="0" lang="pt-BR" sz="1200"/>
            </a:lvl2pPr>
            <a:lvl3pPr eaLnBrk="1" latinLnBrk="0" hangingPunct="1">
              <a:buFontTx/>
              <a:buNone/>
              <a:defRPr kumimoji="0" lang="pt-BR" sz="1000"/>
            </a:lvl3pPr>
            <a:lvl4pPr eaLnBrk="1" latinLnBrk="0" hangingPunct="1">
              <a:buFontTx/>
              <a:buNone/>
              <a:defRPr kumimoji="0" lang="pt-BR" sz="900"/>
            </a:lvl4pPr>
            <a:lvl5pPr eaLnBrk="1" latinLnBrk="0" hangingPunct="1">
              <a:buFontTx/>
              <a:buNone/>
              <a:defRPr kumimoji="0" lang="pt-BR" sz="9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283718"/>
            <a:ext cx="7315200" cy="457200"/>
          </a:xfrm>
        </p:spPr>
        <p:txBody>
          <a:bodyPr anchor="ctr">
            <a:noAutofit/>
          </a:bodyPr>
          <a:lstStyle>
            <a:lvl1pPr algn="l" eaLnBrk="1" latinLnBrk="0" hangingPunct="1">
              <a:buNone/>
              <a:defRPr kumimoji="0" lang="pt-BR" sz="3200" b="1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lang="pt-BR" dirty="0"/>
              <a:t>Clique para editar o título mestre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4729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20040" indent="-320040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0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93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63513"/>
            <a:ext cx="7315200" cy="64135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8950" y="1139825"/>
            <a:ext cx="8153400" cy="324167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C1BCD-EAAF-4986-B8E8-6493E61C0E9B}" type="datetime1">
              <a:rPr lang="pt-BR"/>
              <a:pPr>
                <a:defRPr/>
              </a:pPr>
              <a:t>04/06/2018</a:t>
            </a:fld>
            <a:endParaRPr lang="pt-BR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388" y="4595813"/>
            <a:ext cx="5421312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838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FE5DED-00A3-466F-BFEB-FC97277E12BF}" type="datetimeFigureOut">
              <a:rPr lang="pt-BR"/>
              <a:pPr>
                <a:defRPr/>
              </a:pPr>
              <a:t>04/06/2018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79388" y="4595813"/>
            <a:ext cx="5421312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C7DDC-709E-4225-97A3-2E18C22B55D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137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447800" y="0"/>
            <a:ext cx="100013" cy="51498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pt-BR" sz="1700" b="1">
                <a:latin typeface="Calibri" pitchFamily="34" charset="0"/>
                <a:cs typeface="Calibri" pitchFamily="34" charset="0"/>
              </a:defRPr>
            </a:lvl1pPr>
            <a:lvl2pPr eaLnBrk="1" latinLnBrk="0" hangingPunct="1">
              <a:buFontTx/>
              <a:buNone/>
              <a:defRPr kumimoji="0" lang="pt-BR" sz="1200"/>
            </a:lvl2pPr>
            <a:lvl3pPr eaLnBrk="1" latinLnBrk="0" hangingPunct="1">
              <a:buFontTx/>
              <a:buNone/>
              <a:defRPr kumimoji="0" lang="pt-BR" sz="1000"/>
            </a:lvl3pPr>
            <a:lvl4pPr eaLnBrk="1" latinLnBrk="0" hangingPunct="1">
              <a:buFontTx/>
              <a:buNone/>
              <a:defRPr kumimoji="0" lang="pt-BR" sz="900"/>
            </a:lvl4pPr>
            <a:lvl5pPr eaLnBrk="1" latinLnBrk="0" hangingPunct="1">
              <a:buFontTx/>
              <a:buNone/>
              <a:defRPr kumimoji="0" lang="pt-BR" sz="9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283718"/>
            <a:ext cx="7315200" cy="457200"/>
          </a:xfrm>
        </p:spPr>
        <p:txBody>
          <a:bodyPr anchor="ctr">
            <a:noAutofit/>
          </a:bodyPr>
          <a:lstStyle>
            <a:lvl1pPr algn="l" eaLnBrk="1" latinLnBrk="0" hangingPunct="1">
              <a:buNone/>
              <a:defRPr kumimoji="0" lang="pt-BR" sz="3200" b="1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lang="pt-BR" dirty="0"/>
              <a:t>Clique para editar o título mestre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9959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20040" indent="-320040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0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2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AE99-C92D-49FF-9DF3-374B2A81B62D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B73B-171E-47EA-8569-0A989AA29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36922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63513"/>
            <a:ext cx="7315200" cy="64135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8950" y="1139825"/>
            <a:ext cx="8153400" cy="324167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C1BCD-EAAF-4986-B8E8-6493E61C0E9B}" type="datetime1">
              <a:rPr lang="pt-BR"/>
              <a:pPr>
                <a:defRPr/>
              </a:pPr>
              <a:t>04/06/2018</a:t>
            </a:fld>
            <a:endParaRPr lang="pt-BR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388" y="4595813"/>
            <a:ext cx="5421312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041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FE5DED-00A3-466F-BFEB-FC97277E12BF}" type="datetimeFigureOut">
              <a:rPr lang="pt-BR"/>
              <a:pPr>
                <a:defRPr/>
              </a:pPr>
              <a:t>04/06/2018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79388" y="4595813"/>
            <a:ext cx="5421312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C7DDC-709E-4225-97A3-2E18C22B55D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666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20040" indent="-320040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3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242623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70184A7-BFA7-4AE8-B0DD-9F3DBD58D928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8FA5C3E-078B-463A-9C89-7B39DE210A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5233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pt-BR" sz="1700" b="1">
                <a:latin typeface="Calibri" pitchFamily="34" charset="0"/>
                <a:cs typeface="Calibri" pitchFamily="34" charset="0"/>
              </a:defRPr>
            </a:lvl1pPr>
            <a:lvl2pPr eaLnBrk="1" latinLnBrk="0" hangingPunct="1">
              <a:buFontTx/>
              <a:buNone/>
              <a:defRPr kumimoji="0" lang="pt-BR" sz="1200"/>
            </a:lvl2pPr>
            <a:lvl3pPr eaLnBrk="1" latinLnBrk="0" hangingPunct="1">
              <a:buFontTx/>
              <a:buNone/>
              <a:defRPr kumimoji="0" lang="pt-BR" sz="1000"/>
            </a:lvl3pPr>
            <a:lvl4pPr eaLnBrk="1" latinLnBrk="0" hangingPunct="1">
              <a:buFontTx/>
              <a:buNone/>
              <a:defRPr kumimoji="0" lang="pt-BR" sz="900"/>
            </a:lvl4pPr>
            <a:lvl5pPr eaLnBrk="1" latinLnBrk="0" hangingPunct="1">
              <a:buFontTx/>
              <a:buNone/>
              <a:defRPr kumimoji="0" lang="pt-BR" sz="9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283718"/>
            <a:ext cx="7315200" cy="457200"/>
          </a:xfrm>
        </p:spPr>
        <p:txBody>
          <a:bodyPr anchor="ctr">
            <a:noAutofit/>
          </a:bodyPr>
          <a:lstStyle>
            <a:lvl1pPr algn="l" eaLnBrk="1" latinLnBrk="0" hangingPunct="1">
              <a:buNone/>
              <a:defRPr kumimoji="0" lang="pt-BR" sz="3200" b="1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lang="pt-BR" dirty="0"/>
              <a:t>Clique para editar o título mestre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6741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20040" indent="-320040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1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10684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63514"/>
            <a:ext cx="7315200" cy="64135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8950" y="1139825"/>
            <a:ext cx="8153400" cy="324167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C1BCD-EAAF-4986-B8E8-6493E61C0E9B}" type="datetime1">
              <a:rPr lang="pt-BR"/>
              <a:pPr>
                <a:defRPr/>
              </a:pPr>
              <a:t>04/06/2018</a:t>
            </a:fld>
            <a:endParaRPr lang="pt-BR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388" y="4595814"/>
            <a:ext cx="5421312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4311256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87C7-D273-4911-8C21-55D5E06F9E29}" type="datetime1">
              <a:rPr lang="pt-BR" smtClean="0"/>
              <a:t>04/06/2018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11013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41" indent="0" algn="ctr">
              <a:buNone/>
              <a:defRPr sz="1500"/>
            </a:lvl2pPr>
            <a:lvl3pPr marL="685307" indent="0" algn="ctr">
              <a:buNone/>
              <a:defRPr sz="1425"/>
            </a:lvl3pPr>
            <a:lvl4pPr marL="1027961" indent="0" algn="ctr">
              <a:buNone/>
              <a:defRPr sz="1200"/>
            </a:lvl4pPr>
            <a:lvl5pPr marL="1370614" indent="0" algn="ctr">
              <a:buNone/>
              <a:defRPr sz="1200"/>
            </a:lvl5pPr>
            <a:lvl6pPr marL="1713281" indent="0" algn="ctr">
              <a:buNone/>
              <a:defRPr sz="1200"/>
            </a:lvl6pPr>
            <a:lvl7pPr marL="2055920" indent="0" algn="ctr">
              <a:buNone/>
              <a:defRPr sz="1200"/>
            </a:lvl7pPr>
            <a:lvl8pPr marL="2398560" indent="0" algn="ctr">
              <a:buNone/>
              <a:defRPr sz="1200"/>
            </a:lvl8pPr>
            <a:lvl9pPr marL="2741201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2E37F-DA3F-4FEE-9185-5815DA47017B}" type="datetime1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3044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39DA-6FCF-4058-A040-E77EDACFE45E}" type="datetime1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3982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AE99-C92D-49FF-9DF3-374B2A81B62D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B73B-171E-47EA-8569-0A989AA29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3765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3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0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79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6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2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9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5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2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ECC95-076B-4C2E-B9FE-6536676AF19C}" type="datetime1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81300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B7ED2-E755-4353-BA91-7B6BFE064B69}" type="datetime1">
              <a:rPr lang="pt-BR" smtClean="0"/>
              <a:t>04/06/2018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55832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41" indent="0">
              <a:buNone/>
              <a:defRPr sz="1500" b="1"/>
            </a:lvl2pPr>
            <a:lvl3pPr marL="685307" indent="0">
              <a:buNone/>
              <a:defRPr sz="1425" b="1"/>
            </a:lvl3pPr>
            <a:lvl4pPr marL="1027961" indent="0">
              <a:buNone/>
              <a:defRPr sz="1200" b="1"/>
            </a:lvl4pPr>
            <a:lvl5pPr marL="1370614" indent="0">
              <a:buNone/>
              <a:defRPr sz="1200" b="1"/>
            </a:lvl5pPr>
            <a:lvl6pPr marL="1713281" indent="0">
              <a:buNone/>
              <a:defRPr sz="1200" b="1"/>
            </a:lvl6pPr>
            <a:lvl7pPr marL="2055920" indent="0">
              <a:buNone/>
              <a:defRPr sz="1200" b="1"/>
            </a:lvl7pPr>
            <a:lvl8pPr marL="2398560" indent="0">
              <a:buNone/>
              <a:defRPr sz="1200" b="1"/>
            </a:lvl8pPr>
            <a:lvl9pPr marL="2741201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41" indent="0">
              <a:buNone/>
              <a:defRPr sz="1500" b="1"/>
            </a:lvl2pPr>
            <a:lvl3pPr marL="685307" indent="0">
              <a:buNone/>
              <a:defRPr sz="1425" b="1"/>
            </a:lvl3pPr>
            <a:lvl4pPr marL="1027961" indent="0">
              <a:buNone/>
              <a:defRPr sz="1200" b="1"/>
            </a:lvl4pPr>
            <a:lvl5pPr marL="1370614" indent="0">
              <a:buNone/>
              <a:defRPr sz="1200" b="1"/>
            </a:lvl5pPr>
            <a:lvl6pPr marL="1713281" indent="0">
              <a:buNone/>
              <a:defRPr sz="1200" b="1"/>
            </a:lvl6pPr>
            <a:lvl7pPr marL="2055920" indent="0">
              <a:buNone/>
              <a:defRPr sz="1200" b="1"/>
            </a:lvl7pPr>
            <a:lvl8pPr marL="2398560" indent="0">
              <a:buNone/>
              <a:defRPr sz="1200" b="1"/>
            </a:lvl8pPr>
            <a:lvl9pPr marL="2741201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D5531-D14E-4075-A6EE-87146B0BC723}" type="datetime1">
              <a:rPr lang="pt-BR" smtClean="0"/>
              <a:t>04/06/2018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8478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E2CF-9CD8-417F-B465-5739DF46116C}" type="datetime1">
              <a:rPr lang="pt-BR" smtClean="0"/>
              <a:t>04/06/2018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9748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87C7-D273-4911-8C21-55D5E06F9E29}" type="datetime1">
              <a:rPr lang="pt-BR" smtClean="0"/>
              <a:t>04/06/2018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05953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74059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41" indent="0">
              <a:buNone/>
              <a:defRPr sz="1125"/>
            </a:lvl2pPr>
            <a:lvl3pPr marL="685307" indent="0">
              <a:buNone/>
              <a:defRPr sz="900"/>
            </a:lvl3pPr>
            <a:lvl4pPr marL="1027961" indent="0">
              <a:buNone/>
              <a:defRPr sz="825"/>
            </a:lvl4pPr>
            <a:lvl5pPr marL="1370614" indent="0">
              <a:buNone/>
              <a:defRPr sz="825"/>
            </a:lvl5pPr>
            <a:lvl6pPr marL="1713281" indent="0">
              <a:buNone/>
              <a:defRPr sz="825"/>
            </a:lvl6pPr>
            <a:lvl7pPr marL="2055920" indent="0">
              <a:buNone/>
              <a:defRPr sz="825"/>
            </a:lvl7pPr>
            <a:lvl8pPr marL="2398560" indent="0">
              <a:buNone/>
              <a:defRPr sz="825"/>
            </a:lvl8pPr>
            <a:lvl9pPr marL="2741201" indent="0">
              <a:buNone/>
              <a:defRPr sz="82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C62C3-F587-4E2C-9A9A-70E512096CBB}" type="datetime1">
              <a:rPr lang="pt-BR" smtClean="0"/>
              <a:t>04/06/2018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62477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74059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41" indent="0">
              <a:buNone/>
              <a:defRPr sz="2100"/>
            </a:lvl2pPr>
            <a:lvl3pPr marL="685307" indent="0">
              <a:buNone/>
              <a:defRPr sz="1800"/>
            </a:lvl3pPr>
            <a:lvl4pPr marL="1027961" indent="0">
              <a:buNone/>
              <a:defRPr sz="1500"/>
            </a:lvl4pPr>
            <a:lvl5pPr marL="1370614" indent="0">
              <a:buNone/>
              <a:defRPr sz="1500"/>
            </a:lvl5pPr>
            <a:lvl6pPr marL="1713281" indent="0">
              <a:buNone/>
              <a:defRPr sz="1500"/>
            </a:lvl6pPr>
            <a:lvl7pPr marL="2055920" indent="0">
              <a:buNone/>
              <a:defRPr sz="1500"/>
            </a:lvl7pPr>
            <a:lvl8pPr marL="2398560" indent="0">
              <a:buNone/>
              <a:defRPr sz="1500"/>
            </a:lvl8pPr>
            <a:lvl9pPr marL="2741201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41" indent="0">
              <a:buNone/>
              <a:defRPr sz="1125"/>
            </a:lvl2pPr>
            <a:lvl3pPr marL="685307" indent="0">
              <a:buNone/>
              <a:defRPr sz="900"/>
            </a:lvl3pPr>
            <a:lvl4pPr marL="1027961" indent="0">
              <a:buNone/>
              <a:defRPr sz="825"/>
            </a:lvl4pPr>
            <a:lvl5pPr marL="1370614" indent="0">
              <a:buNone/>
              <a:defRPr sz="825"/>
            </a:lvl5pPr>
            <a:lvl6pPr marL="1713281" indent="0">
              <a:buNone/>
              <a:defRPr sz="825"/>
            </a:lvl6pPr>
            <a:lvl7pPr marL="2055920" indent="0">
              <a:buNone/>
              <a:defRPr sz="825"/>
            </a:lvl7pPr>
            <a:lvl8pPr marL="2398560" indent="0">
              <a:buNone/>
              <a:defRPr sz="825"/>
            </a:lvl8pPr>
            <a:lvl9pPr marL="2741201" indent="0">
              <a:buNone/>
              <a:defRPr sz="82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6CC8-1ED9-457A-8695-184EF114902F}" type="datetime1">
              <a:rPr lang="pt-BR" smtClean="0"/>
              <a:t>04/06/2018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77442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2689A-18B2-45F4-86D5-B396CD7C7A25}" type="datetime1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39230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273873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2" y="273873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985E-95E4-463F-9706-CD204F7FA0E1}" type="datetime1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0957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19800" indent="-319800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25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575"/>
            </a:lvl4pPr>
            <a:lvl5pPr>
              <a:spcBef>
                <a:spcPts val="600"/>
              </a:spcBef>
              <a:defRPr sz="1575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1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2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AE99-C92D-49FF-9DF3-374B2A81B62D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B73B-171E-47EA-8569-0A989AA29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42698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447867" y="1"/>
            <a:ext cx="100013" cy="51498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054" tIns="45529" rIns="91054" bIns="4552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pt-BR" sz="1700" b="1">
                <a:latin typeface="Calibri" pitchFamily="34" charset="0"/>
                <a:cs typeface="Calibri" pitchFamily="34" charset="0"/>
              </a:defRPr>
            </a:lvl1pPr>
            <a:lvl2pPr eaLnBrk="1" latinLnBrk="0" hangingPunct="1">
              <a:buFontTx/>
              <a:buNone/>
              <a:defRPr kumimoji="0" lang="pt-BR" sz="1200"/>
            </a:lvl2pPr>
            <a:lvl3pPr eaLnBrk="1" latinLnBrk="0" hangingPunct="1">
              <a:buFontTx/>
              <a:buNone/>
              <a:defRPr kumimoji="0" lang="pt-BR" sz="1000"/>
            </a:lvl3pPr>
            <a:lvl4pPr eaLnBrk="1" latinLnBrk="0" hangingPunct="1">
              <a:buFontTx/>
              <a:buNone/>
              <a:defRPr kumimoji="0" lang="pt-BR" sz="900"/>
            </a:lvl4pPr>
            <a:lvl5pPr eaLnBrk="1" latinLnBrk="0" hangingPunct="1">
              <a:buFontTx/>
              <a:buNone/>
              <a:defRPr kumimoji="0" lang="pt-BR" sz="9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283718"/>
            <a:ext cx="7315200" cy="457200"/>
          </a:xfrm>
        </p:spPr>
        <p:txBody>
          <a:bodyPr anchor="ctr">
            <a:noAutofit/>
          </a:bodyPr>
          <a:lstStyle>
            <a:lvl1pPr algn="l" eaLnBrk="1" latinLnBrk="0" hangingPunct="1">
              <a:buNone/>
              <a:defRPr kumimoji="0" lang="pt-BR" sz="3200" b="1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lang="pt-BR" dirty="0"/>
              <a:t>Clique para editar o título mestre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8568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18641" indent="-318641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1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73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63515"/>
            <a:ext cx="7315200" cy="64135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8950" y="1139825"/>
            <a:ext cx="8153400" cy="324167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 lIns="91054" tIns="45529" rIns="91054" bIns="45529"/>
          <a:lstStyle>
            <a:lvl1pPr>
              <a:defRPr/>
            </a:lvl1pPr>
          </a:lstStyle>
          <a:p>
            <a:pPr>
              <a:defRPr/>
            </a:pPr>
            <a:fld id="{F22C1BCD-EAAF-4986-B8E8-6493E61C0E9B}" type="datetime1">
              <a:rPr lang="pt-BR"/>
              <a:pPr>
                <a:defRPr/>
              </a:pPr>
              <a:t>04/06/2018</a:t>
            </a:fld>
            <a:endParaRPr lang="pt-BR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388" y="4595815"/>
            <a:ext cx="5421312" cy="273050"/>
          </a:xfrm>
          <a:prstGeom prst="rect">
            <a:avLst/>
          </a:prstGeom>
        </p:spPr>
        <p:txBody>
          <a:bodyPr lIns="91054" tIns="45529" rIns="91054" bIns="45529"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641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C0DE0-FD2C-47C8-B990-A959A1A6A07E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5791-9A22-462B-BB91-A522FAC34A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146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AE99-C92D-49FF-9DF3-374B2A81B62D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B73B-171E-47EA-8569-0A989AA29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5338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88950" y="1139825"/>
            <a:ext cx="81534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4" tIns="45529" rIns="91054" bIns="455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29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63515"/>
            <a:ext cx="731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4" tIns="45529" rIns="91054" bIns="4552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título mestre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5" r:id="rId3"/>
    <p:sldLayoutId id="2147484115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pt-BR" sz="3600" b="1" kern="1200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521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6pPr>
      <a:lvl7pPr marL="910425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7pPr>
      <a:lvl8pPr marL="1365623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8pPr>
      <a:lvl9pPr marL="1820827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9pPr>
      <a:extLst/>
    </p:titleStyle>
    <p:bodyStyle>
      <a:lvl1pPr marL="317703" indent="-317703" algn="l" rtl="0" eaLnBrk="0" fontAlgn="base" hangingPunct="0">
        <a:spcBef>
          <a:spcPts val="700"/>
        </a:spcBef>
        <a:spcAft>
          <a:spcPct val="0"/>
        </a:spcAft>
        <a:buClr>
          <a:srgbClr val="FF6600"/>
        </a:buClr>
        <a:buSzPct val="60000"/>
        <a:buFont typeface="Wingdings" pitchFamily="2" charset="2"/>
        <a:buChar char=""/>
        <a:defRPr lang="pt-BR" sz="24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36983" indent="-271892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lang="pt-BR" sz="20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910425" indent="-227604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lang="pt-BR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365623" indent="-227604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2" charset="2"/>
        <a:buChar char=""/>
        <a:defRPr lang="pt-BR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820827" indent="-227604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2" charset="2"/>
        <a:buChar char=""/>
        <a:defRPr lang="en-US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093936" indent="-227604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67063" indent="-227604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40203" indent="-227604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3319" indent="-227604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1pPr>
      <a:lvl2pPr marL="45521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2pPr>
      <a:lvl3pPr marL="910425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3pPr>
      <a:lvl4pPr marL="1365623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4pPr>
      <a:lvl5pPr marL="1820827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5pPr>
      <a:lvl6pPr marL="2276024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6pPr>
      <a:lvl7pPr marL="2731236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7pPr>
      <a:lvl8pPr marL="318644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8pPr>
      <a:lvl9pPr marL="3641637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88950" y="1139825"/>
            <a:ext cx="81534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4" tIns="45529" rIns="91054" bIns="455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29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63515"/>
            <a:ext cx="731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4" tIns="45529" rIns="91054" bIns="4552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18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pt-BR" sz="3600" b="1" kern="1200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521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6pPr>
      <a:lvl7pPr marL="910425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7pPr>
      <a:lvl8pPr marL="1365623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8pPr>
      <a:lvl9pPr marL="1820827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9pPr>
      <a:extLst/>
    </p:titleStyle>
    <p:bodyStyle>
      <a:lvl1pPr marL="317703" indent="-317703" algn="l" rtl="0" eaLnBrk="0" fontAlgn="base" hangingPunct="0">
        <a:spcBef>
          <a:spcPts val="700"/>
        </a:spcBef>
        <a:spcAft>
          <a:spcPct val="0"/>
        </a:spcAft>
        <a:buClr>
          <a:srgbClr val="FF6600"/>
        </a:buClr>
        <a:buSzPct val="60000"/>
        <a:buFont typeface="Wingdings" pitchFamily="2" charset="2"/>
        <a:buChar char=""/>
        <a:defRPr lang="pt-BR" sz="24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36983" indent="-271892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lang="pt-BR" sz="20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910425" indent="-227604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lang="pt-BR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365623" indent="-227604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2" charset="2"/>
        <a:buChar char=""/>
        <a:defRPr lang="pt-BR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820827" indent="-227604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2" charset="2"/>
        <a:buChar char=""/>
        <a:defRPr lang="en-US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093936" indent="-227604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67063" indent="-227604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40203" indent="-227604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3319" indent="-227604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1pPr>
      <a:lvl2pPr marL="45521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2pPr>
      <a:lvl3pPr marL="910425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3pPr>
      <a:lvl4pPr marL="1365623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4pPr>
      <a:lvl5pPr marL="1820827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5pPr>
      <a:lvl6pPr marL="2276024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6pPr>
      <a:lvl7pPr marL="2731236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7pPr>
      <a:lvl8pPr marL="318644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8pPr>
      <a:lvl9pPr marL="3641637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4AE99-C92D-49FF-9DF3-374B2A81B62D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6B73B-171E-47EA-8569-0A989AA29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544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7DD9F-2B83-45B4-B12E-E63E308236E1}" type="datetime1">
              <a:rPr lang="pt-BR" smtClean="0"/>
              <a:t>04/06/2018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991342" y="4767267"/>
            <a:ext cx="2057400" cy="273844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fld id="{1D3BDA66-DF00-413E-BE3E-8E002249988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91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</p:sldLayoutIdLst>
  <p:hf hdr="0" ftr="0" dt="0"/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71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84" tIns="45718" rIns="91384" bIns="45718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84" tIns="45718" rIns="91384" bIns="45718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84" tIns="45718" rIns="91384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7DD9F-2B83-45B4-B12E-E63E308236E1}" type="datetime1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84" tIns="45718" rIns="91384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991340" y="4767264"/>
            <a:ext cx="2057400" cy="273844"/>
          </a:xfrm>
          <a:prstGeom prst="rect">
            <a:avLst/>
          </a:prstGeom>
        </p:spPr>
        <p:txBody>
          <a:bodyPr vert="horz" lIns="91384" tIns="45718" rIns="91384" bIns="45718" rtlCol="0" anchor="ctr"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fld id="{1D3BDA66-DF00-413E-BE3E-8E002249988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521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  <p:sldLayoutId id="2147484155" r:id="rId13"/>
  </p:sldLayoutIdLst>
  <p:hf hdr="0" ftr="0" dt="0"/>
  <p:txStyles>
    <p:titleStyle>
      <a:lvl1pPr algn="l" defTabSz="68532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38" indent="-171338" algn="l" defTabSz="68532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13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61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10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1960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4634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7296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9958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2633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650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324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7986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648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323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5971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8620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1270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84" tIns="45718" rIns="91384" bIns="45718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84" tIns="45718" rIns="91384" bIns="45718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84" tIns="45718" rIns="91384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7DD9F-2B83-45B4-B12E-E63E308236E1}" type="datetime1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84" tIns="45718" rIns="91384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991340" y="4767264"/>
            <a:ext cx="2057400" cy="273844"/>
          </a:xfrm>
          <a:prstGeom prst="rect">
            <a:avLst/>
          </a:prstGeom>
        </p:spPr>
        <p:txBody>
          <a:bodyPr vert="horz" lIns="91384" tIns="45718" rIns="91384" bIns="45718" rtlCol="0" anchor="ctr"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fld id="{1D3BDA66-DF00-413E-BE3E-8E002249988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809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  <p:sldLayoutId id="2147484168" r:id="rId12"/>
  </p:sldLayoutIdLst>
  <p:hf hdr="0" ftr="0" dt="0"/>
  <p:txStyles>
    <p:titleStyle>
      <a:lvl1pPr algn="l" defTabSz="68532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38" indent="-171338" algn="l" defTabSz="68532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13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61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10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1960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4634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7296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9958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2633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650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324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7986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648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323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5971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8620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1270" algn="l" defTabSz="68532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88950" y="1139825"/>
            <a:ext cx="81534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29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63513"/>
            <a:ext cx="731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3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pt-BR" sz="3600" b="1" kern="1200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9pPr>
      <a:extLst/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FF6600"/>
        </a:buClr>
        <a:buSzPct val="60000"/>
        <a:buFont typeface="Wingdings" pitchFamily="2" charset="2"/>
        <a:buChar char=""/>
        <a:defRPr lang="pt-BR" sz="24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lang="pt-BR" sz="20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lang="pt-BR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2" charset="2"/>
        <a:buChar char=""/>
        <a:defRPr lang="pt-BR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2" charset="2"/>
        <a:buChar char=""/>
        <a:defRPr lang="en-US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88950" y="1139825"/>
            <a:ext cx="81534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29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63513"/>
            <a:ext cx="731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43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pt-BR" sz="3600" b="1" kern="1200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9pPr>
      <a:extLst/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FF6600"/>
        </a:buClr>
        <a:buSzPct val="60000"/>
        <a:buFont typeface="Wingdings" pitchFamily="2" charset="2"/>
        <a:buChar char=""/>
        <a:defRPr lang="pt-BR" sz="24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lang="pt-BR" sz="20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lang="pt-BR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2" charset="2"/>
        <a:buChar char=""/>
        <a:defRPr lang="pt-BR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2" charset="2"/>
        <a:buChar char=""/>
        <a:defRPr lang="en-US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88950" y="1139825"/>
            <a:ext cx="81534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29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63514"/>
            <a:ext cx="731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8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pt-BR" sz="3600" b="1" kern="1200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9pPr>
      <a:extLst/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FF6600"/>
        </a:buClr>
        <a:buSzPct val="60000"/>
        <a:buFont typeface="Wingdings" pitchFamily="2" charset="2"/>
        <a:buChar char=""/>
        <a:defRPr lang="pt-BR" sz="24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lang="pt-BR" sz="20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lang="pt-BR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2" charset="2"/>
        <a:buChar char=""/>
        <a:defRPr lang="pt-BR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2" charset="2"/>
        <a:buChar char=""/>
        <a:defRPr lang="en-US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84" tIns="45718" rIns="91384" bIns="45718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84" tIns="45718" rIns="91384" bIns="45718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84" tIns="45718" rIns="91384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7DD9F-2B83-45B4-B12E-E63E308236E1}" type="datetime1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84" tIns="45718" rIns="91384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991340" y="4767264"/>
            <a:ext cx="2057400" cy="273844"/>
          </a:xfrm>
          <a:prstGeom prst="rect">
            <a:avLst/>
          </a:prstGeom>
        </p:spPr>
        <p:txBody>
          <a:bodyPr vert="horz" lIns="91384" tIns="45718" rIns="91384" bIns="45718" rtlCol="0" anchor="ctr"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fld id="{1D3BDA66-DF00-413E-BE3E-8E002249988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779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</p:sldLayoutIdLst>
  <p:hf hdr="0" ftr="0" dt="0"/>
  <p:txStyles>
    <p:titleStyle>
      <a:lvl1pPr algn="l" defTabSz="68530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34" indent="-171334" algn="l" defTabSz="68530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01" indent="-171334" algn="l" defTabSz="6853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40" indent="-171334" algn="l" defTabSz="6853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280" indent="-171334" algn="l" defTabSz="6853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1921" indent="-171334" algn="l" defTabSz="6853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4587" indent="-171334" algn="l" defTabSz="6853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7241" indent="-171334" algn="l" defTabSz="6853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9894" indent="-171334" algn="l" defTabSz="6853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2561" indent="-171334" algn="l" defTabSz="6853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30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641" algn="l" defTabSz="68530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307" algn="l" defTabSz="68530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7961" algn="l" defTabSz="68530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614" algn="l" defTabSz="68530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281" algn="l" defTabSz="68530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5920" algn="l" defTabSz="68530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8560" algn="l" defTabSz="68530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1201" algn="l" defTabSz="68530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4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4" Type="http://schemas.openxmlformats.org/officeDocument/2006/relationships/chart" Target="../charts/char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Relationship Id="rId4" Type="http://schemas.openxmlformats.org/officeDocument/2006/relationships/chart" Target="../charts/char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3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5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2.xml"/><Relationship Id="rId5" Type="http://schemas.openxmlformats.org/officeDocument/2006/relationships/image" Target="../media/image6.jpeg"/><Relationship Id="rId4" Type="http://schemas.microsoft.com/office/2007/relationships/hdphoto" Target="../media/hdphoto1.wdp"/><Relationship Id="rId9" Type="http://schemas.openxmlformats.org/officeDocument/2006/relationships/chart" Target="../charts/char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WM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8C9E1B4-0D6F-4845-9856-3D5DAE15F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1"/>
          <a:stretch/>
        </p:blipFill>
        <p:spPr>
          <a:xfrm>
            <a:off x="-364" y="0"/>
            <a:ext cx="9160901" cy="51435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4563EB3-A2F4-4BAF-BFF2-DBA7CC24EFBE}"/>
              </a:ext>
            </a:extLst>
          </p:cNvPr>
          <p:cNvSpPr/>
          <p:nvPr/>
        </p:nvSpPr>
        <p:spPr>
          <a:xfrm>
            <a:off x="4572000" y="-12032"/>
            <a:ext cx="4572000" cy="5155532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reto 11"/>
          <p:cNvCxnSpPr>
            <a:cxnSpLocks/>
            <a:stCxn id="11" idx="6"/>
          </p:cNvCxnSpPr>
          <p:nvPr/>
        </p:nvCxnSpPr>
        <p:spPr>
          <a:xfrm>
            <a:off x="576014" y="2779553"/>
            <a:ext cx="8244136" cy="12875"/>
          </a:xfrm>
          <a:prstGeom prst="line">
            <a:avLst/>
          </a:prstGeom>
          <a:ln w="25400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/>
          <p:cNvSpPr/>
          <p:nvPr/>
        </p:nvSpPr>
        <p:spPr>
          <a:xfrm>
            <a:off x="468014" y="2725553"/>
            <a:ext cx="108000" cy="108000"/>
          </a:xfrm>
          <a:prstGeom prst="ellipse">
            <a:avLst/>
          </a:prstGeom>
          <a:ln w="25400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3"/>
          <p:cNvSpPr>
            <a:spLocks/>
          </p:cNvSpPr>
          <p:nvPr/>
        </p:nvSpPr>
        <p:spPr bwMode="auto">
          <a:xfrm>
            <a:off x="4850351" y="1156654"/>
            <a:ext cx="4259584" cy="678218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/>
        </p:spPr>
        <p:txBody>
          <a:bodyPr lIns="0" tIns="0" rIns="0" bIns="0" anchor="t" anchorCtr="0"/>
          <a:lstStyle/>
          <a:p>
            <a:pPr>
              <a:lnSpc>
                <a:spcPct val="80000"/>
              </a:lnSpc>
            </a:pPr>
            <a:r>
              <a:rPr lang="pt-BR" sz="4400" b="1" cap="small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Setor de Telecomunicações no Brasil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817471" y="2991526"/>
            <a:ext cx="4081057" cy="1021421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txBody>
          <a:bodyPr lIns="0" tIns="0" rIns="0" bIns="0" anchor="t" anchorCtr="0"/>
          <a:lstStyle>
            <a:defPPr>
              <a:defRPr lang="pt-BR"/>
            </a:defPPr>
            <a:lvl1pPr algn="ctr">
              <a:spcBef>
                <a:spcPts val="0"/>
              </a:spcBef>
              <a:defRPr sz="4800" b="1" cap="small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  <a:cs typeface="Tahoma" pitchFamily="34" charset="0"/>
              </a:defRPr>
            </a:lvl1pPr>
          </a:lstStyle>
          <a:p>
            <a:pPr algn="l">
              <a:spcBef>
                <a:spcPts val="600"/>
              </a:spcBef>
            </a:pPr>
            <a:r>
              <a:rPr lang="pt-BR" sz="1600" b="0" dirty="0">
                <a:solidFill>
                  <a:schemeClr val="bg1"/>
                </a:solidFill>
              </a:rPr>
              <a:t>| Audiência Pública Comissão de Fiscalização, </a:t>
            </a:r>
          </a:p>
          <a:p>
            <a:pPr algn="l"/>
            <a:r>
              <a:rPr lang="pt-BR" sz="1600" b="0" dirty="0">
                <a:solidFill>
                  <a:schemeClr val="bg1"/>
                </a:solidFill>
              </a:rPr>
              <a:t>   Financeira e Controle da Câmara dos Deputados</a:t>
            </a:r>
          </a:p>
          <a:p>
            <a:pPr algn="l">
              <a:spcBef>
                <a:spcPts val="600"/>
              </a:spcBef>
            </a:pPr>
            <a:r>
              <a:rPr lang="pt-BR" sz="1600" b="0" dirty="0">
                <a:solidFill>
                  <a:schemeClr val="bg1"/>
                </a:solidFill>
              </a:rPr>
              <a:t>| Brasília, 06 de junho de 2018</a:t>
            </a:r>
          </a:p>
          <a:p>
            <a:pPr algn="l">
              <a:spcBef>
                <a:spcPts val="600"/>
              </a:spcBef>
            </a:pPr>
            <a:r>
              <a:rPr lang="pt-BR" sz="1600" b="0" dirty="0">
                <a:solidFill>
                  <a:schemeClr val="bg1"/>
                </a:solidFill>
              </a:rPr>
              <a:t>| Carlos Duprat</a:t>
            </a:r>
            <a:endParaRPr lang="pt-BR" sz="1600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108" y="4460461"/>
            <a:ext cx="1761962" cy="46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7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8137" y="693539"/>
            <a:ext cx="40585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32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O preço poderia ser ainda menor se não fosse a enorme carga tributária</a:t>
            </a:r>
          </a:p>
          <a:p>
            <a:pPr marL="0" marR="0" lvl="0" indent="0" algn="ctr" defTabSz="68532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Ela é o maior limitante ao uso dos serviços de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telecom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ctr" defTabSz="68532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dirty="0">
                <a:solidFill>
                  <a:srgbClr val="EBAE5D"/>
                </a:solidFill>
                <a:latin typeface="Calibri"/>
              </a:rPr>
              <a:t>R$ 64 bilhões por ano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EBAE5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596680" y="306696"/>
            <a:ext cx="3816424" cy="3838786"/>
          </a:xfrm>
          <a:prstGeom prst="rect">
            <a:avLst/>
          </a:prstGeom>
        </p:spPr>
      </p:pic>
      <p:sp>
        <p:nvSpPr>
          <p:cNvPr id="18" name="Título 3"/>
          <p:cNvSpPr txBox="1">
            <a:spLocks/>
          </p:cNvSpPr>
          <p:nvPr/>
        </p:nvSpPr>
        <p:spPr bwMode="auto">
          <a:xfrm>
            <a:off x="4350696" y="4145482"/>
            <a:ext cx="4185933" cy="79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para cada R$ 100 de serviços são pagos R$ 44 de tributos</a:t>
            </a:r>
            <a:endParaRPr kumimoji="0" lang="pt-BR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graphicFrame>
        <p:nvGraphicFramePr>
          <p:cNvPr id="19" name="Gráfico 18"/>
          <p:cNvGraphicFramePr/>
          <p:nvPr>
            <p:extLst/>
          </p:nvPr>
        </p:nvGraphicFramePr>
        <p:xfrm>
          <a:off x="3732584" y="12347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Elipse 2">
            <a:extLst>
              <a:ext uri="{FF2B5EF4-FFF2-40B4-BE49-F238E27FC236}">
                <a16:creationId xmlns:a16="http://schemas.microsoft.com/office/drawing/2014/main" id="{366389FC-A9D6-4069-A3C7-65B037EA04F8}"/>
              </a:ext>
            </a:extLst>
          </p:cNvPr>
          <p:cNvSpPr/>
          <p:nvPr/>
        </p:nvSpPr>
        <p:spPr>
          <a:xfrm>
            <a:off x="5893537" y="175052"/>
            <a:ext cx="1368152" cy="13673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565374A-E456-471F-A163-C98E8EE3939A}"/>
              </a:ext>
            </a:extLst>
          </p:cNvPr>
          <p:cNvSpPr/>
          <p:nvPr/>
        </p:nvSpPr>
        <p:spPr>
          <a:xfrm>
            <a:off x="6666264" y="444019"/>
            <a:ext cx="1368152" cy="13673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8B0E8437-09FA-4112-9753-C4506076E397}"/>
              </a:ext>
            </a:extLst>
          </p:cNvPr>
          <p:cNvSpPr/>
          <p:nvPr/>
        </p:nvSpPr>
        <p:spPr>
          <a:xfrm>
            <a:off x="6818664" y="596419"/>
            <a:ext cx="1368152" cy="13673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44889C8A-A70F-4128-9D78-292E95D58006}"/>
              </a:ext>
            </a:extLst>
          </p:cNvPr>
          <p:cNvSpPr/>
          <p:nvPr/>
        </p:nvSpPr>
        <p:spPr>
          <a:xfrm>
            <a:off x="6297316" y="1113766"/>
            <a:ext cx="1368152" cy="13673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97C69E1A-CFAB-439A-B8A2-FA9355DACB07}"/>
              </a:ext>
            </a:extLst>
          </p:cNvPr>
          <p:cNvSpPr/>
          <p:nvPr/>
        </p:nvSpPr>
        <p:spPr>
          <a:xfrm>
            <a:off x="7305626" y="1462572"/>
            <a:ext cx="1368152" cy="13673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6E492EA-D2D7-459A-890F-B75885CF4FFF}"/>
              </a:ext>
            </a:extLst>
          </p:cNvPr>
          <p:cNvSpPr/>
          <p:nvPr/>
        </p:nvSpPr>
        <p:spPr>
          <a:xfrm>
            <a:off x="6787344" y="1959877"/>
            <a:ext cx="1368152" cy="13673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99FFC90-A38A-45E8-86AC-57B0C92C05C4}"/>
              </a:ext>
            </a:extLst>
          </p:cNvPr>
          <p:cNvSpPr/>
          <p:nvPr/>
        </p:nvSpPr>
        <p:spPr>
          <a:xfrm>
            <a:off x="7334864" y="2329469"/>
            <a:ext cx="1368152" cy="13673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2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18B582F-44E7-493C-8CF0-90A986E2A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582" y="467066"/>
            <a:ext cx="3484418" cy="4645891"/>
          </a:xfrm>
          <a:prstGeom prst="rect">
            <a:avLst/>
          </a:prstGeom>
        </p:spPr>
      </p:pic>
      <p:sp>
        <p:nvSpPr>
          <p:cNvPr id="23" name="Título 3"/>
          <p:cNvSpPr txBox="1">
            <a:spLocks/>
          </p:cNvSpPr>
          <p:nvPr/>
        </p:nvSpPr>
        <p:spPr bwMode="auto">
          <a:xfrm>
            <a:off x="291200" y="217376"/>
            <a:ext cx="8537054" cy="64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11410" y="339502"/>
            <a:ext cx="8932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2800" b="1" dirty="0">
                <a:solidFill>
                  <a:prstClr val="black"/>
                </a:solidFill>
                <a:effectLst>
                  <a:innerShdw blurRad="114300">
                    <a:prstClr val="black"/>
                  </a:innerShdw>
                </a:effectLst>
              </a:rPr>
              <a:t>Além de alta, a carga tributária sobre o setor é crescente</a:t>
            </a: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9D8CF4C1-5AD0-4F05-AE09-01FB852D3EDF}"/>
              </a:ext>
            </a:extLst>
          </p:cNvPr>
          <p:cNvGraphicFramePr/>
          <p:nvPr>
            <p:extLst/>
          </p:nvPr>
        </p:nvGraphicFramePr>
        <p:xfrm>
          <a:off x="312261" y="1437625"/>
          <a:ext cx="8076163" cy="3510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FA3231FC-8382-4897-986B-4B9A3C5CF9FF}"/>
              </a:ext>
            </a:extLst>
          </p:cNvPr>
          <p:cNvSpPr txBox="1"/>
          <p:nvPr/>
        </p:nvSpPr>
        <p:spPr>
          <a:xfrm>
            <a:off x="2915816" y="3651870"/>
            <a:ext cx="452771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chemeClr val="bg1"/>
                </a:solidFill>
              </a:rPr>
              <a:t>Nos últimos 15 anos a carga tributária foi na contramão do estímulo ao uso dos serviços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C86BFD42-C303-46AB-AFC4-DC5AF78336F3}"/>
              </a:ext>
            </a:extLst>
          </p:cNvPr>
          <p:cNvCxnSpPr>
            <a:cxnSpLocks/>
          </p:cNvCxnSpPr>
          <p:nvPr/>
        </p:nvCxnSpPr>
        <p:spPr>
          <a:xfrm flipV="1">
            <a:off x="1115616" y="1923678"/>
            <a:ext cx="8352928" cy="158417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23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9615" y="5645"/>
            <a:ext cx="5104388" cy="510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421085" y="992149"/>
            <a:ext cx="3472544" cy="3116238"/>
          </a:xfrm>
          <a:prstGeom prst="rect">
            <a:avLst/>
          </a:prstGeom>
          <a:noFill/>
        </p:spPr>
        <p:txBody>
          <a:bodyPr wrap="square" lIns="68297" tIns="34181" rIns="68297" bIns="34181" rtlCol="0">
            <a:spAutoFit/>
          </a:bodyPr>
          <a:lstStyle/>
          <a:p>
            <a:pPr marL="0" marR="0" lvl="0" indent="0" algn="ctr" defTabSz="682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Brasil é campeão de tributação entre os 10 países com maior número de acessos: 2,4x o segundo colocado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002812"/>
              </p:ext>
            </p:extLst>
          </p:nvPr>
        </p:nvGraphicFramePr>
        <p:xfrm>
          <a:off x="293911" y="871914"/>
          <a:ext cx="4876800" cy="3371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endParaRPr lang="pt-B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Ranking de acessos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 dos</a:t>
                      </a:r>
                      <a:r>
                        <a:rPr lang="pt-BR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acessos globais</a:t>
                      </a:r>
                      <a:endParaRPr lang="pt-B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Carga Tributária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China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18,6%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Índia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13,4%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12,2%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4,6%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17,2%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Indonésia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4,6%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10,0%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pt-BR" sz="15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Brasil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4,1%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43,9%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Rússia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3,3%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18,0%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Japão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2,2%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Paquistão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1,9%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15,0%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Nigéria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1,9%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13,0%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Vietnã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1,8%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10886" y="4923436"/>
            <a:ext cx="5752440" cy="207749"/>
          </a:xfrm>
          <a:prstGeom prst="rect">
            <a:avLst/>
          </a:prstGeom>
          <a:noFill/>
        </p:spPr>
        <p:txBody>
          <a:bodyPr wrap="none" lIns="68297" tIns="34181" rIns="68297" bIns="34181" rtlCol="0">
            <a:spAutoFit/>
          </a:bodyPr>
          <a:lstStyle/>
          <a:p>
            <a:pPr marL="0" marR="0" lvl="0" indent="0" algn="l" defTabSz="682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Fonte: UIT, GSMA, </a:t>
            </a:r>
            <a:r>
              <a:rPr kumimoji="0" lang="pt-B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Tax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Foundation, Anatel, Itaú BBA. Calculado usando ICMS, PIS e </a:t>
            </a:r>
            <a:r>
              <a:rPr kumimoji="0" lang="pt-B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Cofins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, excluindo </a:t>
            </a:r>
            <a:r>
              <a:rPr kumimoji="0" lang="pt-B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Fust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, </a:t>
            </a:r>
            <a:r>
              <a:rPr kumimoji="0" lang="pt-B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Funttel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e </a:t>
            </a:r>
            <a:r>
              <a:rPr kumimoji="0" lang="pt-B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Fistel</a:t>
            </a:r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31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7765899-5441-4083-BE92-C2CE3D4CC4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3" r="18231"/>
          <a:stretch/>
        </p:blipFill>
        <p:spPr>
          <a:xfrm>
            <a:off x="4572000" y="-8266"/>
            <a:ext cx="4572000" cy="5143500"/>
          </a:xfrm>
          <a:prstGeom prst="rect">
            <a:avLst/>
          </a:prstGeom>
        </p:spPr>
      </p:pic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C0691A99-8A12-48A9-8BE4-0ECD07D8C8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8306946"/>
              </p:ext>
            </p:extLst>
          </p:nvPr>
        </p:nvGraphicFramePr>
        <p:xfrm>
          <a:off x="4551420" y="388460"/>
          <a:ext cx="437398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0" name="Título 3"/>
          <p:cNvSpPr txBox="1">
            <a:spLocks/>
          </p:cNvSpPr>
          <p:nvPr/>
        </p:nvSpPr>
        <p:spPr bwMode="auto">
          <a:xfrm>
            <a:off x="724503" y="807419"/>
            <a:ext cx="3564396" cy="284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378" eaLnBrk="1" hangingPunct="1">
              <a:lnSpc>
                <a:spcPct val="90000"/>
              </a:lnSpc>
              <a:spcBef>
                <a:spcPts val="1200"/>
              </a:spcBef>
              <a:defRPr/>
            </a:pPr>
            <a:r>
              <a:rPr lang="pt-BR" sz="3200" b="1" dirty="0">
                <a:cs typeface="Calibri" pitchFamily="34" charset="0"/>
              </a:rPr>
              <a:t>E</a:t>
            </a:r>
            <a:r>
              <a:rPr lang="pt-BR" sz="3200" b="1" dirty="0">
                <a:solidFill>
                  <a:srgbClr val="4E67C8"/>
                </a:solidFill>
                <a:cs typeface="Calibri" pitchFamily="34" charset="0"/>
              </a:rPr>
              <a:t> R$ 90 bi </a:t>
            </a:r>
            <a:r>
              <a:rPr lang="pt-BR" sz="3200" b="1" dirty="0">
                <a:solidFill>
                  <a:prstClr val="black"/>
                </a:solidFill>
                <a:cs typeface="Calibri" pitchFamily="34" charset="0"/>
              </a:rPr>
              <a:t>já foram arrecadados para os fundos setoriais e </a:t>
            </a:r>
            <a:r>
              <a:rPr lang="pt-BR" sz="3200" b="1" dirty="0">
                <a:solidFill>
                  <a:srgbClr val="4E67C8"/>
                </a:solidFill>
                <a:cs typeface="Calibri" pitchFamily="34" charset="0"/>
              </a:rPr>
              <a:t>apenas 8% foram destinados à sua finalidade</a:t>
            </a:r>
            <a:endParaRPr lang="pt-BR" sz="2800" b="1" i="1" dirty="0">
              <a:solidFill>
                <a:srgbClr val="4E67C8"/>
              </a:solidFill>
              <a:cs typeface="Calibri" pitchFamily="34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44C6F722-1BD3-4A62-ABA5-81BC63E87B26}"/>
              </a:ext>
            </a:extLst>
          </p:cNvPr>
          <p:cNvCxnSpPr>
            <a:cxnSpLocks/>
          </p:cNvCxnSpPr>
          <p:nvPr/>
        </p:nvCxnSpPr>
        <p:spPr>
          <a:xfrm>
            <a:off x="575556" y="3845062"/>
            <a:ext cx="8352234" cy="1"/>
          </a:xfrm>
          <a:prstGeom prst="line">
            <a:avLst/>
          </a:prstGeom>
          <a:ln w="25400" cap="rnd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8359B619-0E5B-43EC-9B39-E489021A3321}"/>
              </a:ext>
            </a:extLst>
          </p:cNvPr>
          <p:cNvSpPr/>
          <p:nvPr/>
        </p:nvSpPr>
        <p:spPr>
          <a:xfrm>
            <a:off x="469661" y="3791062"/>
            <a:ext cx="108000" cy="108000"/>
          </a:xfrm>
          <a:prstGeom prst="ellipse">
            <a:avLst/>
          </a:prstGeom>
          <a:ln w="25400" cap="rnd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698" fontAlgn="auto">
              <a:spcBef>
                <a:spcPts val="0"/>
              </a:spcBef>
              <a:spcAft>
                <a:spcPts val="0"/>
              </a:spcAft>
            </a:pPr>
            <a:endParaRPr lang="pt-BR" sz="142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F9193B0-BBC9-4825-8721-A46E977BF10F}"/>
              </a:ext>
            </a:extLst>
          </p:cNvPr>
          <p:cNvSpPr txBox="1"/>
          <p:nvPr/>
        </p:nvSpPr>
        <p:spPr>
          <a:xfrm>
            <a:off x="1159782" y="4001634"/>
            <a:ext cx="2846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Os recursos dos fundos precisam ser aplicados na sua finalidade</a:t>
            </a:r>
          </a:p>
        </p:txBody>
      </p:sp>
    </p:spTree>
    <p:extLst>
      <p:ext uri="{BB962C8B-B14F-4D97-AF65-F5344CB8AC3E}">
        <p14:creationId xmlns:p14="http://schemas.microsoft.com/office/powerpoint/2010/main" val="23125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 advClick="0" advTm="8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AEFC37B-EB7E-49DB-9190-7ECBCD0A5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8"/>
          <a:stretch/>
        </p:blipFill>
        <p:spPr>
          <a:xfrm>
            <a:off x="4859338" y="0"/>
            <a:ext cx="4284662" cy="51435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4A3D2DF-BF2C-4D45-96BD-73FFB9445CDA}"/>
              </a:ext>
            </a:extLst>
          </p:cNvPr>
          <p:cNvSpPr txBox="1"/>
          <p:nvPr/>
        </p:nvSpPr>
        <p:spPr>
          <a:xfrm>
            <a:off x="333235" y="371147"/>
            <a:ext cx="41044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O FUST foi criado em 2000 para destinar recursos para o cumprimento das obrigações de universalização de serviços de telecomunicações, que não possa ser recuperada com a exploração eficiente do serviço</a:t>
            </a:r>
          </a:p>
        </p:txBody>
      </p:sp>
      <p:sp>
        <p:nvSpPr>
          <p:cNvPr id="40" name="Título 3"/>
          <p:cNvSpPr txBox="1">
            <a:spLocks/>
          </p:cNvSpPr>
          <p:nvPr/>
        </p:nvSpPr>
        <p:spPr bwMode="auto">
          <a:xfrm>
            <a:off x="4949441" y="3723878"/>
            <a:ext cx="4104456" cy="923330"/>
          </a:xfrm>
          <a:prstGeom prst="rect">
            <a:avLst/>
          </a:prstGeom>
          <a:solidFill>
            <a:srgbClr val="296261"/>
          </a:solidFill>
          <a:ln>
            <a:noFill/>
          </a:ln>
          <a:extLst/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378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pt-BR" sz="2000" b="1" dirty="0">
                <a:solidFill>
                  <a:schemeClr val="bg1"/>
                </a:solidFill>
                <a:cs typeface="Calibri" pitchFamily="34" charset="0"/>
              </a:rPr>
              <a:t>Só para o </a:t>
            </a:r>
            <a:r>
              <a:rPr lang="pt-BR" sz="2000" b="1" dirty="0" err="1">
                <a:solidFill>
                  <a:schemeClr val="bg1"/>
                </a:solidFill>
                <a:cs typeface="Calibri" pitchFamily="34" charset="0"/>
              </a:rPr>
              <a:t>Fust</a:t>
            </a:r>
            <a:r>
              <a:rPr lang="pt-BR" sz="2000" b="1" dirty="0">
                <a:solidFill>
                  <a:schemeClr val="bg1"/>
                </a:solidFill>
                <a:cs typeface="Calibri" pitchFamily="34" charset="0"/>
              </a:rPr>
              <a:t> foram arrecadados mais de R$ 20 bilhões e nada foi utilizado para sua finalidade</a:t>
            </a:r>
            <a:endParaRPr lang="pt-BR" b="1" i="1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7011352-2C6C-4D0A-8F0C-C0A8C63C63FB}"/>
              </a:ext>
            </a:extLst>
          </p:cNvPr>
          <p:cNvSpPr txBox="1"/>
          <p:nvPr/>
        </p:nvSpPr>
        <p:spPr>
          <a:xfrm>
            <a:off x="0" y="4881890"/>
            <a:ext cx="47420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Fundo de Universalização dos Serviços de Telecomunicações criado pela Lei 9.998/2000</a:t>
            </a:r>
          </a:p>
        </p:txBody>
      </p:sp>
    </p:spTree>
    <p:extLst>
      <p:ext uri="{BB962C8B-B14F-4D97-AF65-F5344CB8AC3E}">
        <p14:creationId xmlns:p14="http://schemas.microsoft.com/office/powerpoint/2010/main" val="375601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 advClick="0" advTm="8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 t="7824"/>
          <a:stretch/>
        </p:blipFill>
        <p:spPr bwMode="auto">
          <a:xfrm>
            <a:off x="4572000" y="0"/>
            <a:ext cx="4572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3"/>
          <p:cNvSpPr txBox="1">
            <a:spLocks/>
          </p:cNvSpPr>
          <p:nvPr/>
        </p:nvSpPr>
        <p:spPr bwMode="auto">
          <a:xfrm>
            <a:off x="205567" y="324327"/>
            <a:ext cx="4128558" cy="354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200" dirty="0">
                <a:solidFill>
                  <a:prstClr val="black"/>
                </a:solidFill>
              </a:rPr>
              <a:t>Qualquer análise da quantidade de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reclamações do setor </a:t>
            </a:r>
            <a:r>
              <a:rPr lang="pt-BR" sz="3200" dirty="0">
                <a:solidFill>
                  <a:prstClr val="black"/>
                </a:solidFill>
              </a:rPr>
              <a:t>devem ser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ponderadas pela quantidade de clientes: 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324 milhões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343885" y="3904614"/>
            <a:ext cx="3851921" cy="93551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 cmpd="dbl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comparar uma empresa que tem 20.000 clientes com outra que tem 70.000.000 gera distorções</a:t>
            </a:r>
          </a:p>
        </p:txBody>
      </p:sp>
      <p:cxnSp>
        <p:nvCxnSpPr>
          <p:cNvPr id="8" name="Conector reto 7"/>
          <p:cNvCxnSpPr>
            <a:cxnSpLocks/>
          </p:cNvCxnSpPr>
          <p:nvPr/>
        </p:nvCxnSpPr>
        <p:spPr>
          <a:xfrm flipV="1">
            <a:off x="104356" y="3600573"/>
            <a:ext cx="4463802" cy="1"/>
          </a:xfrm>
          <a:prstGeom prst="line">
            <a:avLst/>
          </a:prstGeom>
          <a:ln w="25400" cap="rnd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ipse 8"/>
          <p:cNvSpPr/>
          <p:nvPr/>
        </p:nvSpPr>
        <p:spPr>
          <a:xfrm>
            <a:off x="5926435" y="3543870"/>
            <a:ext cx="108000" cy="108000"/>
          </a:xfrm>
          <a:prstGeom prst="ellipse">
            <a:avLst/>
          </a:prstGeom>
          <a:ln w="25400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pt-BR" sz="1425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" name="Conector reto 9"/>
          <p:cNvCxnSpPr>
            <a:cxnSpLocks/>
          </p:cNvCxnSpPr>
          <p:nvPr/>
        </p:nvCxnSpPr>
        <p:spPr>
          <a:xfrm>
            <a:off x="4588738" y="3597870"/>
            <a:ext cx="1331528" cy="5405"/>
          </a:xfrm>
          <a:prstGeom prst="line">
            <a:avLst/>
          </a:prstGeom>
          <a:ln w="25400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 advClick="0" advTm="8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B1A8BD1D-7608-48E1-8A00-AB3542734A3D}"/>
              </a:ext>
            </a:extLst>
          </p:cNvPr>
          <p:cNvSpPr/>
          <p:nvPr/>
        </p:nvSpPr>
        <p:spPr>
          <a:xfrm>
            <a:off x="4572000" y="1103483"/>
            <a:ext cx="4572000" cy="377602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B379C667-01CB-46C9-A759-65780D928362}"/>
              </a:ext>
            </a:extLst>
          </p:cNvPr>
          <p:cNvSpPr/>
          <p:nvPr/>
        </p:nvSpPr>
        <p:spPr>
          <a:xfrm>
            <a:off x="4572000" y="1481085"/>
            <a:ext cx="4572000" cy="2988240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992059CC-ED9A-440F-9C92-8FB7725ACF10}"/>
              </a:ext>
            </a:extLst>
          </p:cNvPr>
          <p:cNvSpPr/>
          <p:nvPr/>
        </p:nvSpPr>
        <p:spPr>
          <a:xfrm>
            <a:off x="0" y="2802987"/>
            <a:ext cx="4572000" cy="377602"/>
          </a:xfrm>
          <a:prstGeom prst="roundRect">
            <a:avLst>
              <a:gd name="adj" fmla="val 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C0885BED-340D-4689-B002-787A78BAB8CD}"/>
              </a:ext>
            </a:extLst>
          </p:cNvPr>
          <p:cNvSpPr/>
          <p:nvPr/>
        </p:nvSpPr>
        <p:spPr>
          <a:xfrm>
            <a:off x="0" y="3174467"/>
            <a:ext cx="4572000" cy="1294858"/>
          </a:xfrm>
          <a:prstGeom prst="roundRect">
            <a:avLst>
              <a:gd name="adj" fmla="val 0"/>
            </a:avLst>
          </a:prstGeom>
          <a:solidFill>
            <a:schemeClr val="bg2">
              <a:lumMod val="2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D626960E-4BE4-4CE7-AB0A-F66396B30002}"/>
              </a:ext>
            </a:extLst>
          </p:cNvPr>
          <p:cNvSpPr/>
          <p:nvPr/>
        </p:nvSpPr>
        <p:spPr>
          <a:xfrm>
            <a:off x="0" y="1105957"/>
            <a:ext cx="4572000" cy="377602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03727BAC-DAB3-4AAB-82E6-821B0163605B}"/>
              </a:ext>
            </a:extLst>
          </p:cNvPr>
          <p:cNvSpPr/>
          <p:nvPr/>
        </p:nvSpPr>
        <p:spPr>
          <a:xfrm>
            <a:off x="0" y="1483559"/>
            <a:ext cx="4572000" cy="1324662"/>
          </a:xfrm>
          <a:prstGeom prst="roundRect">
            <a:avLst>
              <a:gd name="adj" fmla="val 0"/>
            </a:avLst>
          </a:prstGeom>
          <a:solidFill>
            <a:schemeClr val="accent3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59429" y="239085"/>
            <a:ext cx="8108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Propostas do Setor às autoridades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6B4D863-7503-4DB8-9335-B7CE4975DE6A}"/>
              </a:ext>
            </a:extLst>
          </p:cNvPr>
          <p:cNvSpPr txBox="1"/>
          <p:nvPr/>
        </p:nvSpPr>
        <p:spPr>
          <a:xfrm>
            <a:off x="221332" y="1637646"/>
            <a:ext cx="43924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anose="020F0502020204030204" pitchFamily="34" charset="0"/>
              </a:rPr>
              <a:t>Todos os brasileiros conectados à internet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anose="020F0502020204030204" pitchFamily="34" charset="0"/>
              </a:rPr>
              <a:t>Mais cobertura de celular e internet móvel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anose="020F0502020204030204" pitchFamily="34" charset="0"/>
              </a:rPr>
              <a:t>Uso intensivo de </a:t>
            </a:r>
            <a:r>
              <a:rPr kumimoji="0" lang="pt-B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anose="020F0502020204030204" pitchFamily="34" charset="0"/>
              </a:rPr>
              <a:t>IoT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anose="020F0502020204030204" pitchFamily="34" charset="0"/>
              </a:rPr>
              <a:t>Implantação de Cidades Inteligentes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9994EBE-29A6-4273-9B80-807AD830850C}"/>
              </a:ext>
            </a:extLst>
          </p:cNvPr>
          <p:cNvSpPr txBox="1"/>
          <p:nvPr/>
        </p:nvSpPr>
        <p:spPr>
          <a:xfrm>
            <a:off x="41820" y="1123007"/>
            <a:ext cx="1336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anose="020F0502020204030204" pitchFamily="34" charset="0"/>
              </a:rPr>
              <a:t>Objetivos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21C0312-3553-4D48-86A2-D3597A345462}"/>
              </a:ext>
            </a:extLst>
          </p:cNvPr>
          <p:cNvSpPr txBox="1"/>
          <p:nvPr/>
        </p:nvSpPr>
        <p:spPr>
          <a:xfrm>
            <a:off x="92268" y="2811482"/>
            <a:ext cx="123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anose="020F0502020204030204" pitchFamily="34" charset="0"/>
              </a:rPr>
              <a:t>Ações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8A32191-B63A-4243-B061-C4EC43D7BD77}"/>
              </a:ext>
            </a:extLst>
          </p:cNvPr>
          <p:cNvSpPr txBox="1"/>
          <p:nvPr/>
        </p:nvSpPr>
        <p:spPr>
          <a:xfrm>
            <a:off x="4613820" y="1123545"/>
            <a:ext cx="1910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anose="020F0502020204030204" pitchFamily="34" charset="0"/>
              </a:rPr>
              <a:t>Resultados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AEBD021-FE1D-47ED-97D3-D1AF30122042}"/>
              </a:ext>
            </a:extLst>
          </p:cNvPr>
          <p:cNvSpPr txBox="1"/>
          <p:nvPr/>
        </p:nvSpPr>
        <p:spPr>
          <a:xfrm>
            <a:off x="221332" y="3336339"/>
            <a:ext cx="40498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anose="020F0502020204030204" pitchFamily="34" charset="0"/>
              </a:rPr>
              <a:t>Atualização legal e regulatória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anose="020F0502020204030204" pitchFamily="34" charset="0"/>
              </a:rPr>
              <a:t>Promoção da inclusão digital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anose="020F0502020204030204" pitchFamily="34" charset="0"/>
              </a:rPr>
              <a:t>Redução das barreiras aos investimentos do setor privado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DA41DAB-D63E-44AB-823E-AC9564F2F0FD}"/>
              </a:ext>
            </a:extLst>
          </p:cNvPr>
          <p:cNvSpPr txBox="1"/>
          <p:nvPr/>
        </p:nvSpPr>
        <p:spPr>
          <a:xfrm>
            <a:off x="4751311" y="1656895"/>
            <a:ext cx="3529842" cy="2636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anose="020F0502020204030204" pitchFamily="34" charset="0"/>
              </a:rPr>
              <a:t>Atendimento a 10 milhões de novos domicílios com internet em banda larga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anose="020F0502020204030204" pitchFamily="34" charset="0"/>
              </a:rPr>
              <a:t>Instalação de 50 mil novas antenas de celular e internet móvel no País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anose="020F0502020204030204" pitchFamily="34" charset="0"/>
              </a:rPr>
              <a:t>Ativação de mais de 100 milhões de dispositivos </a:t>
            </a:r>
            <a:r>
              <a:rPr kumimoji="0" lang="pt-B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anose="020F0502020204030204" pitchFamily="34" charset="0"/>
              </a:rPr>
              <a:t>IoT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anose="020F0502020204030204" pitchFamily="34" charset="0"/>
              </a:rPr>
              <a:t>Implantação de serviços de Cidades Inteligentes em cidades com mais de 500 mil habitantes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anose="020F0502020204030204" pitchFamily="34" charset="0"/>
              </a:rPr>
              <a:t>Criação de 100 mil novos empregos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anose="020F0502020204030204" pitchFamily="34" charset="0"/>
              </a:rPr>
              <a:t>Qualificação de mais de 1 milhão de profissionais especializados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D02D5B9-0618-4100-BD3B-17228AB297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59" b="100000" l="381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48" t="32421"/>
          <a:stretch/>
        </p:blipFill>
        <p:spPr>
          <a:xfrm>
            <a:off x="7308304" y="3111446"/>
            <a:ext cx="1835696" cy="135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9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3" r="18892" b="2276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43907" y="337660"/>
            <a:ext cx="3608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2800" b="1" dirty="0"/>
              <a:t>O que é preciso para melhorar?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1FBACB2-CE81-40E1-80D9-C8820706DC3A}"/>
              </a:ext>
            </a:extLst>
          </p:cNvPr>
          <p:cNvSpPr txBox="1"/>
          <p:nvPr/>
        </p:nvSpPr>
        <p:spPr>
          <a:xfrm>
            <a:off x="243907" y="1779662"/>
            <a:ext cx="360801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t-BR" sz="2000" b="1" dirty="0"/>
              <a:t>Aprovar o PLC 79: </a:t>
            </a:r>
            <a:r>
              <a:rPr lang="pt-BR" sz="2000" dirty="0"/>
              <a:t>estímulo aos investimentos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t-BR" sz="2000" b="1" dirty="0"/>
              <a:t>Utilização dos fundos setoriais: </a:t>
            </a:r>
            <a:r>
              <a:rPr lang="pt-BR" sz="2000" dirty="0"/>
              <a:t>atendimento de áreas remotas / carentes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Leilões não arrecadatórios:</a:t>
            </a:r>
            <a:r>
              <a:rPr lang="pt-BR" sz="2000" b="1" dirty="0"/>
              <a:t> </a:t>
            </a:r>
            <a:r>
              <a:rPr lang="pt-BR" sz="2000" dirty="0"/>
              <a:t>obrigações coincidentes com as necessidades da população</a:t>
            </a:r>
            <a:endParaRPr kumimoji="0" lang="pt-B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24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 advClick="0" advTm="8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6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03100" cy="5143500"/>
          </a:xfrm>
          <a:prstGeom prst="rect">
            <a:avLst/>
          </a:prstGeom>
        </p:spPr>
      </p:pic>
      <p:sp>
        <p:nvSpPr>
          <p:cNvPr id="28" name="Título 5"/>
          <p:cNvSpPr>
            <a:spLocks noGrp="1"/>
          </p:cNvSpPr>
          <p:nvPr>
            <p:ph type="title"/>
          </p:nvPr>
        </p:nvSpPr>
        <p:spPr>
          <a:xfrm>
            <a:off x="4313558" y="1578983"/>
            <a:ext cx="4599384" cy="1007815"/>
          </a:xfr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6000" b="1" cap="small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Carlos Duprat</a:t>
            </a:r>
            <a:endParaRPr sz="2775" b="1" cap="small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16" y="3137373"/>
            <a:ext cx="2733744" cy="727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aixaDeTexto 1"/>
          <p:cNvSpPr txBox="1"/>
          <p:nvPr/>
        </p:nvSpPr>
        <p:spPr>
          <a:xfrm>
            <a:off x="4355976" y="2406495"/>
            <a:ext cx="4596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carlosduprat@sinditelebrasil.org.br</a:t>
            </a:r>
          </a:p>
        </p:txBody>
      </p:sp>
      <p:cxnSp>
        <p:nvCxnSpPr>
          <p:cNvPr id="6" name="Conector reto 5"/>
          <p:cNvCxnSpPr>
            <a:cxnSpLocks/>
          </p:cNvCxnSpPr>
          <p:nvPr/>
        </p:nvCxnSpPr>
        <p:spPr>
          <a:xfrm flipV="1">
            <a:off x="395536" y="2922856"/>
            <a:ext cx="8438552" cy="9257"/>
          </a:xfrm>
          <a:prstGeom prst="line">
            <a:avLst/>
          </a:prstGeom>
          <a:ln w="25400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e 6"/>
          <p:cNvSpPr/>
          <p:nvPr/>
        </p:nvSpPr>
        <p:spPr>
          <a:xfrm>
            <a:off x="8832477" y="2868855"/>
            <a:ext cx="108000" cy="108000"/>
          </a:xfrm>
          <a:prstGeom prst="ellipse">
            <a:avLst/>
          </a:prstGeom>
          <a:ln w="25400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0854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aixaDeTexto 40"/>
          <p:cNvSpPr txBox="1"/>
          <p:nvPr/>
        </p:nvSpPr>
        <p:spPr>
          <a:xfrm>
            <a:off x="884834" y="3282"/>
            <a:ext cx="7461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324" fontAlgn="auto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prstClr val="black"/>
                </a:solidFill>
                <a:latin typeface="Calibri"/>
                <a:cs typeface="+mn-cs"/>
              </a:rPr>
              <a:t>Os serviços de telecomunicações são amplamente utilizados pela população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DEB9F18-A649-4B82-B136-5D7DF45E1D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3" r="40670"/>
          <a:stretch/>
        </p:blipFill>
        <p:spPr>
          <a:xfrm>
            <a:off x="-5499" y="957388"/>
            <a:ext cx="4577499" cy="418611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EE03C9D6-8521-4570-9867-89515EAF111F}"/>
              </a:ext>
            </a:extLst>
          </p:cNvPr>
          <p:cNvSpPr/>
          <p:nvPr/>
        </p:nvSpPr>
        <p:spPr>
          <a:xfrm>
            <a:off x="611560" y="1203598"/>
            <a:ext cx="8208590" cy="1512168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884834" y="1347614"/>
            <a:ext cx="7200800" cy="1107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56" tIns="45679" rIns="91356" bIns="45679" rtlCol="0">
            <a:spAutoFit/>
          </a:bodyPr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r>
              <a:rPr lang="pt-BR" sz="6600" b="1" dirty="0">
                <a:solidFill>
                  <a:prstClr val="white"/>
                </a:solidFill>
                <a:latin typeface="Calibri"/>
                <a:cs typeface="+mn-cs"/>
              </a:rPr>
              <a:t>324 </a:t>
            </a:r>
            <a:r>
              <a:rPr lang="pt-BR" sz="4400" dirty="0">
                <a:solidFill>
                  <a:prstClr val="white"/>
                </a:solidFill>
                <a:latin typeface="Calibri"/>
                <a:cs typeface="+mn-cs"/>
              </a:rPr>
              <a:t>milhões de clientes</a:t>
            </a:r>
            <a:endParaRPr lang="pt-BR" sz="28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2514AA39-0669-4831-97F2-E1E976AA1E4D}"/>
              </a:ext>
            </a:extLst>
          </p:cNvPr>
          <p:cNvCxnSpPr>
            <a:cxnSpLocks/>
          </p:cNvCxnSpPr>
          <p:nvPr/>
        </p:nvCxnSpPr>
        <p:spPr>
          <a:xfrm>
            <a:off x="4715855" y="2179017"/>
            <a:ext cx="0" cy="752773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AFD6D74C-1919-45B6-9B8E-F6CA38B4661B}"/>
              </a:ext>
            </a:extLst>
          </p:cNvPr>
          <p:cNvSpPr txBox="1"/>
          <p:nvPr/>
        </p:nvSpPr>
        <p:spPr>
          <a:xfrm>
            <a:off x="4581528" y="2889054"/>
            <a:ext cx="4032123" cy="707803"/>
          </a:xfrm>
          <a:prstGeom prst="rect">
            <a:avLst/>
          </a:prstGeom>
          <a:noFill/>
          <a:effectLst/>
        </p:spPr>
        <p:txBody>
          <a:bodyPr wrap="square" lIns="91356" tIns="45679" rIns="91356" bIns="45679" rtlCol="0">
            <a:spAutoFit/>
          </a:bodyPr>
          <a:lstStyle/>
          <a:p>
            <a:pPr defTabSz="685715" fontAlgn="auto">
              <a:spcBef>
                <a:spcPts val="0"/>
              </a:spcBef>
              <a:spcAft>
                <a:spcPts val="0"/>
              </a:spcAft>
            </a:pPr>
            <a:r>
              <a:rPr lang="pt-BR" sz="4000" b="1" dirty="0">
                <a:latin typeface="Calibri"/>
                <a:cs typeface="+mn-cs"/>
              </a:rPr>
              <a:t>236 </a:t>
            </a:r>
            <a:r>
              <a:rPr lang="pt-BR" sz="2400" dirty="0">
                <a:latin typeface="Calibri"/>
                <a:cs typeface="+mn-cs"/>
              </a:rPr>
              <a:t>milhões de banda larga</a:t>
            </a:r>
            <a:endParaRPr lang="pt-BR" sz="1400" dirty="0">
              <a:latin typeface="Calibri"/>
              <a:cs typeface="+mn-cs"/>
            </a:endParaRPr>
          </a:p>
        </p:txBody>
      </p: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38C951ED-A3B9-4E87-945B-5769815A32AE}"/>
              </a:ext>
            </a:extLst>
          </p:cNvPr>
          <p:cNvCxnSpPr>
            <a:cxnSpLocks/>
          </p:cNvCxnSpPr>
          <p:nvPr/>
        </p:nvCxnSpPr>
        <p:spPr>
          <a:xfrm>
            <a:off x="4715855" y="2715766"/>
            <a:ext cx="161" cy="432048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54C92C6C-C45E-4859-8B30-622D1B2F49B5}"/>
              </a:ext>
            </a:extLst>
          </p:cNvPr>
          <p:cNvSpPr txBox="1"/>
          <p:nvPr/>
        </p:nvSpPr>
        <p:spPr>
          <a:xfrm>
            <a:off x="8067269" y="4901738"/>
            <a:ext cx="1076731" cy="230429"/>
          </a:xfrm>
          <a:prstGeom prst="rect">
            <a:avLst/>
          </a:prstGeom>
          <a:noFill/>
        </p:spPr>
        <p:txBody>
          <a:bodyPr wrap="none" lIns="91040" tIns="45520" rIns="91040" bIns="45520" rtlCol="0">
            <a:spAutoFit/>
          </a:bodyPr>
          <a:lstStyle/>
          <a:p>
            <a:pPr algn="r" defTabSz="914378"/>
            <a:r>
              <a:rPr lang="pt-BR" sz="900" kern="0" dirty="0">
                <a:solidFill>
                  <a:prstClr val="black"/>
                </a:solidFill>
                <a:cs typeface="Calibri" panose="020F0502020204030204" pitchFamily="34" charset="0"/>
              </a:rPr>
              <a:t>Dados de </a:t>
            </a:r>
            <a:r>
              <a:rPr lang="pt-BR" sz="900" kern="0" dirty="0" err="1">
                <a:solidFill>
                  <a:prstClr val="black"/>
                </a:solidFill>
                <a:cs typeface="Calibri" panose="020F0502020204030204" pitchFamily="34" charset="0"/>
              </a:rPr>
              <a:t>abr</a:t>
            </a:r>
            <a:r>
              <a:rPr lang="pt-BR" sz="900" kern="0" dirty="0">
                <a:solidFill>
                  <a:prstClr val="black"/>
                </a:solidFill>
                <a:cs typeface="Calibri" panose="020F0502020204030204" pitchFamily="34" charset="0"/>
              </a:rPr>
              <a:t>/2018</a:t>
            </a:r>
          </a:p>
        </p:txBody>
      </p:sp>
      <p:graphicFrame>
        <p:nvGraphicFramePr>
          <p:cNvPr id="45" name="Gráfico 44">
            <a:extLst>
              <a:ext uri="{FF2B5EF4-FFF2-40B4-BE49-F238E27FC236}">
                <a16:creationId xmlns:a16="http://schemas.microsoft.com/office/drawing/2014/main" id="{76F86479-9975-43C9-B9AD-416B4A0433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0725925"/>
              </p:ext>
            </p:extLst>
          </p:nvPr>
        </p:nvGraphicFramePr>
        <p:xfrm>
          <a:off x="4715855" y="3408053"/>
          <a:ext cx="3775508" cy="1771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4134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0245" y="0"/>
            <a:ext cx="4602123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0246" y="2571751"/>
            <a:ext cx="2784208" cy="250193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ixaDeTexto 12"/>
          <p:cNvSpPr txBox="1"/>
          <p:nvPr/>
        </p:nvSpPr>
        <p:spPr>
          <a:xfrm>
            <a:off x="117415" y="353823"/>
            <a:ext cx="4299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prstClr val="black"/>
                </a:solidFill>
                <a:latin typeface="Calibri"/>
                <a:cs typeface="+mn-cs"/>
              </a:rPr>
              <a:t>A banda larga móvel está presente nos municípios onde moram 99% da população</a:t>
            </a:r>
            <a:endParaRPr lang="pt-BR" sz="14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aphicFrame>
        <p:nvGraphicFramePr>
          <p:cNvPr id="27" name="Gráfico 26"/>
          <p:cNvGraphicFramePr/>
          <p:nvPr>
            <p:extLst>
              <p:ext uri="{D42A27DB-BD31-4B8C-83A1-F6EECF244321}">
                <p14:modId xmlns:p14="http://schemas.microsoft.com/office/powerpoint/2010/main" val="886010886"/>
              </p:ext>
            </p:extLst>
          </p:nvPr>
        </p:nvGraphicFramePr>
        <p:xfrm>
          <a:off x="366713" y="931390"/>
          <a:ext cx="2337455" cy="2133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CaixaDeTexto 27"/>
          <p:cNvSpPr txBox="1"/>
          <p:nvPr/>
        </p:nvSpPr>
        <p:spPr>
          <a:xfrm>
            <a:off x="34315" y="1887581"/>
            <a:ext cx="975770" cy="922944"/>
          </a:xfrm>
          <a:prstGeom prst="rect">
            <a:avLst/>
          </a:prstGeom>
          <a:noFill/>
        </p:spPr>
        <p:txBody>
          <a:bodyPr wrap="none" lIns="91054" tIns="45529" rIns="91054" bIns="45529" rtlCol="0">
            <a:spAutoFit/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>
                <a:solidFill>
                  <a:srgbClr val="5DCEAF"/>
                </a:solidFill>
                <a:latin typeface="Calibri"/>
                <a:cs typeface="+mn-cs"/>
              </a:rPr>
              <a:t>3G</a:t>
            </a: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1839669" y="2613758"/>
            <a:ext cx="808212" cy="40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592" tIns="38788" rIns="77592" bIns="38788" anchor="ctr" anchorCtr="1">
            <a:sp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ja-JP" sz="1050" b="1" dirty="0">
                <a:solidFill>
                  <a:prstClr val="black"/>
                </a:solidFill>
                <a:latin typeface="Arial Narrow" panose="020B0606020202030204" pitchFamily="34" charset="0"/>
                <a:ea typeface="MS Mincho" pitchFamily="49" charset="-128"/>
                <a:cs typeface="Times New Roman" pitchFamily="18" charset="0"/>
              </a:rPr>
              <a:t>cobertura em </a:t>
            </a:r>
            <a:r>
              <a:rPr lang="pt-BR" altLang="ja-JP" sz="1050" b="1" dirty="0" err="1">
                <a:solidFill>
                  <a:prstClr val="black"/>
                </a:solidFill>
                <a:latin typeface="Arial Narrow" panose="020B0606020202030204" pitchFamily="34" charset="0"/>
                <a:ea typeface="MS Mincho" pitchFamily="49" charset="-128"/>
                <a:cs typeface="Times New Roman" pitchFamily="18" charset="0"/>
              </a:rPr>
              <a:t>abr</a:t>
            </a:r>
            <a:r>
              <a:rPr lang="pt-BR" altLang="ja-JP" sz="1050" b="1" dirty="0">
                <a:solidFill>
                  <a:prstClr val="black"/>
                </a:solidFill>
                <a:latin typeface="Arial Narrow" panose="020B0606020202030204" pitchFamily="34" charset="0"/>
                <a:ea typeface="MS Mincho" pitchFamily="49" charset="-128"/>
                <a:cs typeface="Times New Roman" pitchFamily="18" charset="0"/>
              </a:rPr>
              <a:t>/18</a:t>
            </a: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944924" y="2684040"/>
            <a:ext cx="808212" cy="23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592" tIns="38788" rIns="77592" bIns="38788" anchor="ctr" anchorCtr="1">
            <a:sp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ja-JP" sz="1050" b="1" dirty="0">
                <a:solidFill>
                  <a:prstClr val="black"/>
                </a:solidFill>
                <a:latin typeface="Arial Narrow" panose="020B0606020202030204" pitchFamily="34" charset="0"/>
                <a:ea typeface="MS Mincho" pitchFamily="49" charset="-128"/>
                <a:cs typeface="Times New Roman" pitchFamily="18" charset="0"/>
              </a:rPr>
              <a:t>obrigação</a:t>
            </a: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3145909" y="1424022"/>
            <a:ext cx="994043" cy="23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592" tIns="38788" rIns="77592" bIns="38788" anchor="ctr" anchorCtr="1">
            <a:sp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ja-JP" sz="1050" b="1" dirty="0">
                <a:solidFill>
                  <a:prstClr val="black"/>
                </a:solidFill>
                <a:latin typeface="Arial Narrow" panose="020B0606020202030204" pitchFamily="34" charset="0"/>
                <a:ea typeface="MS Mincho" pitchFamily="49" charset="-128"/>
                <a:cs typeface="Times New Roman" pitchFamily="18" charset="0"/>
              </a:rPr>
              <a:t>% da população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47355" y="1233509"/>
            <a:ext cx="7631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b="1" dirty="0">
                <a:solidFill>
                  <a:prstClr val="black"/>
                </a:solidFill>
                <a:latin typeface="Arial Narrow" panose="020B0606020202030204" pitchFamily="34" charset="0"/>
                <a:cs typeface="+mn-cs"/>
              </a:rPr>
              <a:t>Municípios</a:t>
            </a:r>
          </a:p>
        </p:txBody>
      </p:sp>
      <p:cxnSp>
        <p:nvCxnSpPr>
          <p:cNvPr id="33" name="Conector reto 32"/>
          <p:cNvCxnSpPr>
            <a:cxnSpLocks/>
          </p:cNvCxnSpPr>
          <p:nvPr/>
        </p:nvCxnSpPr>
        <p:spPr>
          <a:xfrm>
            <a:off x="247355" y="2571750"/>
            <a:ext cx="2484000" cy="2370"/>
          </a:xfrm>
          <a:prstGeom prst="line">
            <a:avLst/>
          </a:prstGeom>
          <a:ln w="25400" cap="rnd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>
            <a:cxnSpLocks/>
          </p:cNvCxnSpPr>
          <p:nvPr/>
        </p:nvCxnSpPr>
        <p:spPr>
          <a:xfrm>
            <a:off x="2732484" y="2577108"/>
            <a:ext cx="147961" cy="205612"/>
          </a:xfrm>
          <a:prstGeom prst="line">
            <a:avLst/>
          </a:prstGeom>
          <a:ln w="25400" cap="rnd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>
            <a:cxnSpLocks/>
          </p:cNvCxnSpPr>
          <p:nvPr/>
        </p:nvCxnSpPr>
        <p:spPr>
          <a:xfrm>
            <a:off x="2878657" y="2782720"/>
            <a:ext cx="1674000" cy="6371"/>
          </a:xfrm>
          <a:prstGeom prst="line">
            <a:avLst/>
          </a:prstGeom>
          <a:ln w="25400" cap="rnd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Gráfico 36"/>
          <p:cNvGraphicFramePr/>
          <p:nvPr>
            <p:extLst>
              <p:ext uri="{D42A27DB-BD31-4B8C-83A1-F6EECF244321}">
                <p14:modId xmlns:p14="http://schemas.microsoft.com/office/powerpoint/2010/main" val="560512171"/>
              </p:ext>
            </p:extLst>
          </p:nvPr>
        </p:nvGraphicFramePr>
        <p:xfrm>
          <a:off x="3079222" y="1520095"/>
          <a:ext cx="1177939" cy="1568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8" name="CaixaDeTexto 37"/>
          <p:cNvSpPr txBox="1"/>
          <p:nvPr/>
        </p:nvSpPr>
        <p:spPr>
          <a:xfrm>
            <a:off x="3311771" y="1988801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15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prstClr val="white"/>
                </a:solidFill>
                <a:latin typeface="Calibri"/>
                <a:cs typeface="+mn-cs"/>
              </a:rPr>
              <a:t>99%</a:t>
            </a:r>
          </a:p>
        </p:txBody>
      </p:sp>
      <p:graphicFrame>
        <p:nvGraphicFramePr>
          <p:cNvPr id="39" name="Gráfico 38"/>
          <p:cNvGraphicFramePr/>
          <p:nvPr>
            <p:extLst>
              <p:ext uri="{D42A27DB-BD31-4B8C-83A1-F6EECF244321}">
                <p14:modId xmlns:p14="http://schemas.microsoft.com/office/powerpoint/2010/main" val="677716877"/>
              </p:ext>
            </p:extLst>
          </p:nvPr>
        </p:nvGraphicFramePr>
        <p:xfrm>
          <a:off x="383044" y="2939807"/>
          <a:ext cx="2337455" cy="2133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0" name="CaixaDeTexto 39"/>
          <p:cNvSpPr txBox="1"/>
          <p:nvPr/>
        </p:nvSpPr>
        <p:spPr>
          <a:xfrm>
            <a:off x="50646" y="3896335"/>
            <a:ext cx="975770" cy="922944"/>
          </a:xfrm>
          <a:prstGeom prst="rect">
            <a:avLst/>
          </a:prstGeom>
          <a:noFill/>
        </p:spPr>
        <p:txBody>
          <a:bodyPr wrap="none" lIns="91054" tIns="45529" rIns="91054" bIns="45529" rtlCol="0">
            <a:spAutoFit/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>
                <a:solidFill>
                  <a:srgbClr val="4E67C8"/>
                </a:solidFill>
                <a:latin typeface="Calibri"/>
                <a:cs typeface="+mn-cs"/>
              </a:rPr>
              <a:t>4G</a:t>
            </a:r>
          </a:p>
        </p:txBody>
      </p:sp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1798850" y="4622174"/>
            <a:ext cx="808212" cy="40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592" tIns="38788" rIns="77592" bIns="38788" anchor="ctr" anchorCtr="1">
            <a:sp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ja-JP" sz="1050" b="1" dirty="0">
                <a:solidFill>
                  <a:prstClr val="black"/>
                </a:solidFill>
                <a:latin typeface="Arial Narrow" panose="020B0606020202030204" pitchFamily="34" charset="0"/>
                <a:ea typeface="MS Mincho" pitchFamily="49" charset="-128"/>
                <a:cs typeface="Times New Roman" pitchFamily="18" charset="0"/>
              </a:rPr>
              <a:t>cobertura em </a:t>
            </a:r>
            <a:r>
              <a:rPr lang="pt-BR" altLang="ja-JP" sz="1050" b="1" dirty="0" err="1">
                <a:solidFill>
                  <a:prstClr val="black"/>
                </a:solidFill>
                <a:latin typeface="Arial Narrow" panose="020B0606020202030204" pitchFamily="34" charset="0"/>
                <a:ea typeface="MS Mincho" pitchFamily="49" charset="-128"/>
                <a:cs typeface="Times New Roman" pitchFamily="18" charset="0"/>
              </a:rPr>
              <a:t>abr</a:t>
            </a:r>
            <a:r>
              <a:rPr lang="pt-BR" altLang="ja-JP" sz="1050" b="1" dirty="0">
                <a:solidFill>
                  <a:prstClr val="black"/>
                </a:solidFill>
                <a:latin typeface="Arial Narrow" panose="020B0606020202030204" pitchFamily="34" charset="0"/>
                <a:ea typeface="MS Mincho" pitchFamily="49" charset="-128"/>
                <a:cs typeface="Times New Roman" pitchFamily="18" charset="0"/>
              </a:rPr>
              <a:t>/18</a:t>
            </a:r>
          </a:p>
        </p:txBody>
      </p:sp>
      <p:sp>
        <p:nvSpPr>
          <p:cNvPr id="42" name="Rectangle 2"/>
          <p:cNvSpPr>
            <a:spLocks noChangeArrowheads="1"/>
          </p:cNvSpPr>
          <p:nvPr/>
        </p:nvSpPr>
        <p:spPr bwMode="auto">
          <a:xfrm>
            <a:off x="1008879" y="4692457"/>
            <a:ext cx="808212" cy="23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592" tIns="38788" rIns="77592" bIns="38788" anchor="ctr" anchorCtr="1">
            <a:sp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ja-JP" sz="1050" b="1" dirty="0">
                <a:solidFill>
                  <a:prstClr val="black"/>
                </a:solidFill>
                <a:latin typeface="Arial Narrow" panose="020B0606020202030204" pitchFamily="34" charset="0"/>
                <a:ea typeface="MS Mincho" pitchFamily="49" charset="-128"/>
                <a:cs typeface="Times New Roman" pitchFamily="18" charset="0"/>
              </a:rPr>
              <a:t>obrigação</a:t>
            </a:r>
          </a:p>
        </p:txBody>
      </p:sp>
      <p:cxnSp>
        <p:nvCxnSpPr>
          <p:cNvPr id="43" name="Conector reto 42"/>
          <p:cNvCxnSpPr>
            <a:cxnSpLocks/>
          </p:cNvCxnSpPr>
          <p:nvPr/>
        </p:nvCxnSpPr>
        <p:spPr>
          <a:xfrm>
            <a:off x="263685" y="4580167"/>
            <a:ext cx="2484000" cy="2370"/>
          </a:xfrm>
          <a:prstGeom prst="line">
            <a:avLst/>
          </a:prstGeom>
          <a:ln w="25400" cap="rnd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>
            <a:cxnSpLocks/>
          </p:cNvCxnSpPr>
          <p:nvPr/>
        </p:nvCxnSpPr>
        <p:spPr>
          <a:xfrm>
            <a:off x="2748814" y="4585525"/>
            <a:ext cx="147961" cy="205612"/>
          </a:xfrm>
          <a:prstGeom prst="line">
            <a:avLst/>
          </a:prstGeom>
          <a:ln w="25400" cap="rnd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>
            <a:cxnSpLocks/>
          </p:cNvCxnSpPr>
          <p:nvPr/>
        </p:nvCxnSpPr>
        <p:spPr>
          <a:xfrm>
            <a:off x="2899750" y="4795899"/>
            <a:ext cx="1674000" cy="6371"/>
          </a:xfrm>
          <a:prstGeom prst="line">
            <a:avLst/>
          </a:prstGeom>
          <a:ln w="25400" cap="rnd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3553206035"/>
              </p:ext>
            </p:extLst>
          </p:nvPr>
        </p:nvGraphicFramePr>
        <p:xfrm>
          <a:off x="3095553" y="3533275"/>
          <a:ext cx="1177939" cy="1568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8" name="CaixaDeTexto 47"/>
          <p:cNvSpPr txBox="1"/>
          <p:nvPr/>
        </p:nvSpPr>
        <p:spPr>
          <a:xfrm>
            <a:off x="3193030" y="4144329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15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prstClr val="white"/>
                </a:solidFill>
                <a:latin typeface="Calibri"/>
                <a:cs typeface="+mn-cs"/>
              </a:rPr>
              <a:t>94%</a:t>
            </a:r>
          </a:p>
        </p:txBody>
      </p:sp>
      <p:cxnSp>
        <p:nvCxnSpPr>
          <p:cNvPr id="49" name="Conector reto 48"/>
          <p:cNvCxnSpPr>
            <a:cxnSpLocks/>
          </p:cNvCxnSpPr>
          <p:nvPr/>
        </p:nvCxnSpPr>
        <p:spPr>
          <a:xfrm>
            <a:off x="4556346" y="2786517"/>
            <a:ext cx="972000" cy="6371"/>
          </a:xfrm>
          <a:prstGeom prst="line">
            <a:avLst/>
          </a:prstGeom>
          <a:ln w="25400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ipse 35"/>
          <p:cNvSpPr/>
          <p:nvPr/>
        </p:nvSpPr>
        <p:spPr>
          <a:xfrm>
            <a:off x="5528346" y="2735090"/>
            <a:ext cx="108000" cy="108000"/>
          </a:xfrm>
          <a:prstGeom prst="ellipse">
            <a:avLst/>
          </a:prstGeom>
          <a:ln w="25400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pt-BR" sz="1425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0" name="Conector reto 49"/>
          <p:cNvCxnSpPr>
            <a:cxnSpLocks/>
          </p:cNvCxnSpPr>
          <p:nvPr/>
        </p:nvCxnSpPr>
        <p:spPr>
          <a:xfrm>
            <a:off x="4560245" y="4802269"/>
            <a:ext cx="972000" cy="6371"/>
          </a:xfrm>
          <a:prstGeom prst="line">
            <a:avLst/>
          </a:prstGeom>
          <a:ln w="25400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ipse 50"/>
          <p:cNvSpPr/>
          <p:nvPr/>
        </p:nvSpPr>
        <p:spPr>
          <a:xfrm>
            <a:off x="5532245" y="4750843"/>
            <a:ext cx="108000" cy="108000"/>
          </a:xfrm>
          <a:prstGeom prst="ellipse">
            <a:avLst/>
          </a:prstGeom>
          <a:ln w="25400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pt-BR" sz="1425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607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5D009D0-16E7-4845-A2FA-38D2F41804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00" t="12200" r="18500" b="6601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203877" y="393267"/>
            <a:ext cx="420086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É preciso atender as necessidades da população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Obrigações dos editais insuficientes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para atender as necessidades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de toda sociedade</a:t>
            </a:r>
          </a:p>
        </p:txBody>
      </p:sp>
      <p:sp>
        <p:nvSpPr>
          <p:cNvPr id="9" name="Retângulo de cantos arredondados 10">
            <a:extLst>
              <a:ext uri="{FF2B5EF4-FFF2-40B4-BE49-F238E27FC236}">
                <a16:creationId xmlns:a16="http://schemas.microsoft.com/office/drawing/2014/main" id="{825E0F4F-7A39-47D1-82CD-7D67C1935F31}"/>
              </a:ext>
            </a:extLst>
          </p:cNvPr>
          <p:cNvSpPr/>
          <p:nvPr/>
        </p:nvSpPr>
        <p:spPr>
          <a:xfrm>
            <a:off x="48042" y="4831734"/>
            <a:ext cx="4367203" cy="28786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l" defTabSz="12191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Fontes: Edital de Licitação nº 02/2007/SPV – Anatel (“Edital 3G”) e Edital de Licitação nº 004/2012/PVCP/SPV Anatel (“Edital 4G”)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EEE317E0-3773-45C1-8596-1BB97772B65D}"/>
              </a:ext>
            </a:extLst>
          </p:cNvPr>
          <p:cNvSpPr/>
          <p:nvPr/>
        </p:nvSpPr>
        <p:spPr>
          <a:xfrm>
            <a:off x="5076056" y="726604"/>
            <a:ext cx="3240000" cy="3240000"/>
          </a:xfrm>
          <a:prstGeom prst="ellipse">
            <a:avLst/>
          </a:prstGeom>
          <a:solidFill>
            <a:srgbClr val="FFC000">
              <a:alpha val="40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3377963-4CCA-4374-BAA3-19AD363E3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0" y="2406566"/>
            <a:ext cx="8176719" cy="75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1CEAEF7-5F37-4BC3-8EFA-D61389419678}"/>
              </a:ext>
            </a:extLst>
          </p:cNvPr>
          <p:cNvSpPr txBox="1"/>
          <p:nvPr/>
        </p:nvSpPr>
        <p:spPr>
          <a:xfrm>
            <a:off x="561944" y="3320273"/>
            <a:ext cx="3758028" cy="646331"/>
          </a:xfrm>
          <a:prstGeom prst="rect">
            <a:avLst/>
          </a:prstGeom>
          <a:solidFill>
            <a:srgbClr val="FFEA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Não há obrigação de cobertura nas 30 mil localidades desconectadas</a:t>
            </a:r>
          </a:p>
        </p:txBody>
      </p:sp>
    </p:spTree>
    <p:extLst>
      <p:ext uri="{BB962C8B-B14F-4D97-AF65-F5344CB8AC3E}">
        <p14:creationId xmlns:p14="http://schemas.microsoft.com/office/powerpoint/2010/main" val="373601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40686" t="10781" r="28013" b="12173"/>
          <a:stretch/>
        </p:blipFill>
        <p:spPr>
          <a:xfrm>
            <a:off x="0" y="1182587"/>
            <a:ext cx="2862103" cy="3960913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51520" y="435850"/>
            <a:ext cx="2052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Altamira/PA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prstClr val="black"/>
                </a:solidFill>
              </a:rPr>
              <a:t>161.446 km</a:t>
            </a:r>
            <a:r>
              <a:rPr lang="pt-BR" b="1" baseline="30000" dirty="0">
                <a:solidFill>
                  <a:prstClr val="black"/>
                </a:solidFill>
              </a:rPr>
              <a:t>2</a:t>
            </a:r>
            <a:endParaRPr kumimoji="0" lang="pt-BR" b="1" i="0" u="none" strike="noStrike" kern="1200" cap="none" spc="0" normalizeH="0" baseline="30000" noProof="0" dirty="0">
              <a:ln>
                <a:noFill/>
              </a:ln>
              <a:solidFill>
                <a:srgbClr val="D6ECFF">
                  <a:lumMod val="5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459037" y="1253781"/>
            <a:ext cx="33335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Pelas regras dos editais, um município é considerado coberto quando 80% da área urbana do distrito-sede está atendido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003" y="1029313"/>
            <a:ext cx="236474" cy="44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2215650" y="2866722"/>
            <a:ext cx="2862104" cy="1400383"/>
          </a:xfrm>
          <a:prstGeom prst="rect">
            <a:avLst/>
          </a:prstGeom>
          <a:solidFill>
            <a:schemeClr val="bg1">
              <a:lumMod val="95000"/>
              <a:alpha val="84000"/>
            </a:schemeClr>
          </a:solidFill>
        </p:spPr>
        <p:txBody>
          <a:bodyPr wrap="square">
            <a:spAutoFit/>
          </a:bodyPr>
          <a:lstStyle/>
          <a:p>
            <a:pPr marL="180975" lvl="0" indent="-180975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pt-BR" sz="1600" b="1" dirty="0">
                <a:solidFill>
                  <a:prstClr val="black"/>
                </a:solidFill>
              </a:rPr>
              <a:t>Maior município brasileiro, do tamanho de Portugal</a:t>
            </a:r>
          </a:p>
          <a:p>
            <a:pPr marL="180975" lvl="0" indent="-180975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pt-BR" sz="1600" b="1" dirty="0">
                <a:solidFill>
                  <a:prstClr val="black"/>
                </a:solidFill>
              </a:rPr>
              <a:t>O distrito de Castelo dos Sonhos fica a 971 Km do distrito-sede do município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1039773" y="1253781"/>
            <a:ext cx="11687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Distrito-sede</a:t>
            </a:r>
            <a:endParaRPr kumimoji="0" lang="pt-BR" sz="1050" b="1" i="0" u="none" strike="noStrike" kern="1200" cap="none" spc="0" normalizeH="0" baseline="30000" noProof="0" dirty="0">
              <a:ln>
                <a:noFill/>
              </a:ln>
              <a:solidFill>
                <a:srgbClr val="D6ECFF">
                  <a:lumMod val="5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64789" y="4277879"/>
            <a:ext cx="91084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Distrito de Castelo dos Sonhos</a:t>
            </a:r>
            <a:endParaRPr kumimoji="0" lang="pt-BR" sz="1050" b="1" i="0" u="none" strike="noStrike" kern="1200" cap="none" spc="0" normalizeH="0" baseline="30000" noProof="0" dirty="0">
              <a:ln>
                <a:noFill/>
              </a:ln>
              <a:solidFill>
                <a:srgbClr val="D6ECFF">
                  <a:lumMod val="5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63" y="3774663"/>
            <a:ext cx="236474" cy="44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69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6" r="25883"/>
          <a:stretch/>
        </p:blipFill>
        <p:spPr>
          <a:xfrm>
            <a:off x="4859338" y="0"/>
            <a:ext cx="4284662" cy="5143500"/>
          </a:xfrm>
          <a:prstGeom prst="rect">
            <a:avLst/>
          </a:prstGeom>
        </p:spPr>
      </p:pic>
      <p:sp>
        <p:nvSpPr>
          <p:cNvPr id="10" name="Título 3"/>
          <p:cNvSpPr txBox="1">
            <a:spLocks/>
          </p:cNvSpPr>
          <p:nvPr/>
        </p:nvSpPr>
        <p:spPr bwMode="auto">
          <a:xfrm>
            <a:off x="179512" y="339502"/>
            <a:ext cx="4679826" cy="251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7" rIns="91416" bIns="45707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As metas de cobertura dos serviços móveis são previstas nos leilões de uso de radiofrequência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FEB80A">
                  <a:lumMod val="75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02928" y="3190038"/>
            <a:ext cx="3969072" cy="101951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57150" cmpd="dbl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marR="0" lvl="1" indent="0" algn="ctr" defTabSz="914378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cobertura em estradas e nas áreas mais afastadas do perímetro urbano sempre foram desconsideradas nos editais</a:t>
            </a:r>
          </a:p>
        </p:txBody>
      </p:sp>
      <p:cxnSp>
        <p:nvCxnSpPr>
          <p:cNvPr id="5" name="Conector reto 4"/>
          <p:cNvCxnSpPr>
            <a:cxnSpLocks/>
          </p:cNvCxnSpPr>
          <p:nvPr/>
        </p:nvCxnSpPr>
        <p:spPr>
          <a:xfrm flipV="1">
            <a:off x="395536" y="2993955"/>
            <a:ext cx="4463802" cy="1"/>
          </a:xfrm>
          <a:prstGeom prst="line">
            <a:avLst/>
          </a:prstGeom>
          <a:ln w="25400" cap="rnd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/>
          <p:cNvSpPr/>
          <p:nvPr/>
        </p:nvSpPr>
        <p:spPr>
          <a:xfrm>
            <a:off x="6217615" y="2937252"/>
            <a:ext cx="108000" cy="108000"/>
          </a:xfrm>
          <a:prstGeom prst="ellipse">
            <a:avLst/>
          </a:prstGeom>
          <a:ln w="25400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pt-BR" sz="142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06449" y="4366278"/>
            <a:ext cx="3433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Pelas obrigações dos editais 80% dos municípios NÃO terão 4G </a:t>
            </a:r>
          </a:p>
          <a:p>
            <a:pPr algn="ctr"/>
            <a:r>
              <a:rPr lang="pt-BR" sz="1200" dirty="0"/>
              <a:t>(menores que 30 mil habitantes)</a:t>
            </a:r>
          </a:p>
        </p:txBody>
      </p:sp>
      <p:cxnSp>
        <p:nvCxnSpPr>
          <p:cNvPr id="12" name="Conector reto 11"/>
          <p:cNvCxnSpPr>
            <a:cxnSpLocks/>
          </p:cNvCxnSpPr>
          <p:nvPr/>
        </p:nvCxnSpPr>
        <p:spPr>
          <a:xfrm>
            <a:off x="4879918" y="2991252"/>
            <a:ext cx="1331528" cy="5405"/>
          </a:xfrm>
          <a:prstGeom prst="line">
            <a:avLst/>
          </a:prstGeom>
          <a:ln w="25400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33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/>
          <p:cNvSpPr/>
          <p:nvPr/>
        </p:nvSpPr>
        <p:spPr>
          <a:xfrm>
            <a:off x="1828800" y="1334814"/>
            <a:ext cx="5559972" cy="2154620"/>
          </a:xfrm>
          <a:custGeom>
            <a:avLst/>
            <a:gdLst>
              <a:gd name="connsiteX0" fmla="*/ 0 w 5559972"/>
              <a:gd name="connsiteY0" fmla="*/ 1860331 h 2154620"/>
              <a:gd name="connsiteX1" fmla="*/ 52552 w 5559972"/>
              <a:gd name="connsiteY1" fmla="*/ 1828800 h 2154620"/>
              <a:gd name="connsiteX2" fmla="*/ 84083 w 5559972"/>
              <a:gd name="connsiteY2" fmla="*/ 1807779 h 2154620"/>
              <a:gd name="connsiteX3" fmla="*/ 115614 w 5559972"/>
              <a:gd name="connsiteY3" fmla="*/ 1797269 h 2154620"/>
              <a:gd name="connsiteX4" fmla="*/ 157655 w 5559972"/>
              <a:gd name="connsiteY4" fmla="*/ 1776248 h 2154620"/>
              <a:gd name="connsiteX5" fmla="*/ 199697 w 5559972"/>
              <a:gd name="connsiteY5" fmla="*/ 1713186 h 2154620"/>
              <a:gd name="connsiteX6" fmla="*/ 252248 w 5559972"/>
              <a:gd name="connsiteY6" fmla="*/ 1650124 h 2154620"/>
              <a:gd name="connsiteX7" fmla="*/ 294290 w 5559972"/>
              <a:gd name="connsiteY7" fmla="*/ 1555531 h 2154620"/>
              <a:gd name="connsiteX8" fmla="*/ 357352 w 5559972"/>
              <a:gd name="connsiteY8" fmla="*/ 1513489 h 2154620"/>
              <a:gd name="connsiteX9" fmla="*/ 388883 w 5559972"/>
              <a:gd name="connsiteY9" fmla="*/ 1481958 h 2154620"/>
              <a:gd name="connsiteX10" fmla="*/ 483476 w 5559972"/>
              <a:gd name="connsiteY10" fmla="*/ 1502979 h 2154620"/>
              <a:gd name="connsiteX11" fmla="*/ 546538 w 5559972"/>
              <a:gd name="connsiteY11" fmla="*/ 1545020 h 2154620"/>
              <a:gd name="connsiteX12" fmla="*/ 567559 w 5559972"/>
              <a:gd name="connsiteY12" fmla="*/ 1576552 h 2154620"/>
              <a:gd name="connsiteX13" fmla="*/ 588579 w 5559972"/>
              <a:gd name="connsiteY13" fmla="*/ 1660634 h 2154620"/>
              <a:gd name="connsiteX14" fmla="*/ 662152 w 5559972"/>
              <a:gd name="connsiteY14" fmla="*/ 1734207 h 2154620"/>
              <a:gd name="connsiteX15" fmla="*/ 693683 w 5559972"/>
              <a:gd name="connsiteY15" fmla="*/ 1765738 h 2154620"/>
              <a:gd name="connsiteX16" fmla="*/ 714703 w 5559972"/>
              <a:gd name="connsiteY16" fmla="*/ 1807779 h 2154620"/>
              <a:gd name="connsiteX17" fmla="*/ 725214 w 5559972"/>
              <a:gd name="connsiteY17" fmla="*/ 1839310 h 2154620"/>
              <a:gd name="connsiteX18" fmla="*/ 756745 w 5559972"/>
              <a:gd name="connsiteY18" fmla="*/ 1860331 h 2154620"/>
              <a:gd name="connsiteX19" fmla="*/ 788276 w 5559972"/>
              <a:gd name="connsiteY19" fmla="*/ 1891862 h 2154620"/>
              <a:gd name="connsiteX20" fmla="*/ 851338 w 5559972"/>
              <a:gd name="connsiteY20" fmla="*/ 1923393 h 2154620"/>
              <a:gd name="connsiteX21" fmla="*/ 893379 w 5559972"/>
              <a:gd name="connsiteY21" fmla="*/ 1944414 h 2154620"/>
              <a:gd name="connsiteX22" fmla="*/ 924910 w 5559972"/>
              <a:gd name="connsiteY22" fmla="*/ 1965434 h 2154620"/>
              <a:gd name="connsiteX23" fmla="*/ 987972 w 5559972"/>
              <a:gd name="connsiteY23" fmla="*/ 1986455 h 2154620"/>
              <a:gd name="connsiteX24" fmla="*/ 1019503 w 5559972"/>
              <a:gd name="connsiteY24" fmla="*/ 1996965 h 2154620"/>
              <a:gd name="connsiteX25" fmla="*/ 1166648 w 5559972"/>
              <a:gd name="connsiteY25" fmla="*/ 2039007 h 2154620"/>
              <a:gd name="connsiteX26" fmla="*/ 1198179 w 5559972"/>
              <a:gd name="connsiteY26" fmla="*/ 2049517 h 2154620"/>
              <a:gd name="connsiteX27" fmla="*/ 1229710 w 5559972"/>
              <a:gd name="connsiteY27" fmla="*/ 2070538 h 2154620"/>
              <a:gd name="connsiteX28" fmla="*/ 1292772 w 5559972"/>
              <a:gd name="connsiteY28" fmla="*/ 2091558 h 2154620"/>
              <a:gd name="connsiteX29" fmla="*/ 1324303 w 5559972"/>
              <a:gd name="connsiteY29" fmla="*/ 2102069 h 2154620"/>
              <a:gd name="connsiteX30" fmla="*/ 1355834 w 5559972"/>
              <a:gd name="connsiteY30" fmla="*/ 2112579 h 2154620"/>
              <a:gd name="connsiteX31" fmla="*/ 1429407 w 5559972"/>
              <a:gd name="connsiteY31" fmla="*/ 2144110 h 2154620"/>
              <a:gd name="connsiteX32" fmla="*/ 1513490 w 5559972"/>
              <a:gd name="connsiteY32" fmla="*/ 2154620 h 2154620"/>
              <a:gd name="connsiteX33" fmla="*/ 1797269 w 5559972"/>
              <a:gd name="connsiteY33" fmla="*/ 2144110 h 2154620"/>
              <a:gd name="connsiteX34" fmla="*/ 1986455 w 5559972"/>
              <a:gd name="connsiteY34" fmla="*/ 2102069 h 2154620"/>
              <a:gd name="connsiteX35" fmla="*/ 2028497 w 5559972"/>
              <a:gd name="connsiteY35" fmla="*/ 2091558 h 2154620"/>
              <a:gd name="connsiteX36" fmla="*/ 2102069 w 5559972"/>
              <a:gd name="connsiteY36" fmla="*/ 2049517 h 2154620"/>
              <a:gd name="connsiteX37" fmla="*/ 2133600 w 5559972"/>
              <a:gd name="connsiteY37" fmla="*/ 2039007 h 2154620"/>
              <a:gd name="connsiteX38" fmla="*/ 2165131 w 5559972"/>
              <a:gd name="connsiteY38" fmla="*/ 2017986 h 2154620"/>
              <a:gd name="connsiteX39" fmla="*/ 2238703 w 5559972"/>
              <a:gd name="connsiteY39" fmla="*/ 1975945 h 2154620"/>
              <a:gd name="connsiteX40" fmla="*/ 2280745 w 5559972"/>
              <a:gd name="connsiteY40" fmla="*/ 1902372 h 2154620"/>
              <a:gd name="connsiteX41" fmla="*/ 2291255 w 5559972"/>
              <a:gd name="connsiteY41" fmla="*/ 1702676 h 2154620"/>
              <a:gd name="connsiteX42" fmla="*/ 2312276 w 5559972"/>
              <a:gd name="connsiteY42" fmla="*/ 1502979 h 2154620"/>
              <a:gd name="connsiteX43" fmla="*/ 2354317 w 5559972"/>
              <a:gd name="connsiteY43" fmla="*/ 1513489 h 2154620"/>
              <a:gd name="connsiteX44" fmla="*/ 2459421 w 5559972"/>
              <a:gd name="connsiteY44" fmla="*/ 1534510 h 2154620"/>
              <a:gd name="connsiteX45" fmla="*/ 2554014 w 5559972"/>
              <a:gd name="connsiteY45" fmla="*/ 1555531 h 2154620"/>
              <a:gd name="connsiteX46" fmla="*/ 2690648 w 5559972"/>
              <a:gd name="connsiteY46" fmla="*/ 1545020 h 2154620"/>
              <a:gd name="connsiteX47" fmla="*/ 2753710 w 5559972"/>
              <a:gd name="connsiteY47" fmla="*/ 1524000 h 2154620"/>
              <a:gd name="connsiteX48" fmla="*/ 2795752 w 5559972"/>
              <a:gd name="connsiteY48" fmla="*/ 1492469 h 2154620"/>
              <a:gd name="connsiteX49" fmla="*/ 2890345 w 5559972"/>
              <a:gd name="connsiteY49" fmla="*/ 1418896 h 2154620"/>
              <a:gd name="connsiteX50" fmla="*/ 2932386 w 5559972"/>
              <a:gd name="connsiteY50" fmla="*/ 1355834 h 2154620"/>
              <a:gd name="connsiteX51" fmla="*/ 2953407 w 5559972"/>
              <a:gd name="connsiteY51" fmla="*/ 1324303 h 2154620"/>
              <a:gd name="connsiteX52" fmla="*/ 2963917 w 5559972"/>
              <a:gd name="connsiteY52" fmla="*/ 1292772 h 2154620"/>
              <a:gd name="connsiteX53" fmla="*/ 2984938 w 5559972"/>
              <a:gd name="connsiteY53" fmla="*/ 1208689 h 2154620"/>
              <a:gd name="connsiteX54" fmla="*/ 2974428 w 5559972"/>
              <a:gd name="connsiteY54" fmla="*/ 861848 h 2154620"/>
              <a:gd name="connsiteX55" fmla="*/ 2963917 w 5559972"/>
              <a:gd name="connsiteY55" fmla="*/ 798786 h 2154620"/>
              <a:gd name="connsiteX56" fmla="*/ 2942897 w 5559972"/>
              <a:gd name="connsiteY56" fmla="*/ 746234 h 2154620"/>
              <a:gd name="connsiteX57" fmla="*/ 2932386 w 5559972"/>
              <a:gd name="connsiteY57" fmla="*/ 714703 h 2154620"/>
              <a:gd name="connsiteX58" fmla="*/ 2900855 w 5559972"/>
              <a:gd name="connsiteY58" fmla="*/ 609600 h 2154620"/>
              <a:gd name="connsiteX59" fmla="*/ 2858814 w 5559972"/>
              <a:gd name="connsiteY59" fmla="*/ 515007 h 2154620"/>
              <a:gd name="connsiteX60" fmla="*/ 2827283 w 5559972"/>
              <a:gd name="connsiteY60" fmla="*/ 441434 h 2154620"/>
              <a:gd name="connsiteX61" fmla="*/ 2837793 w 5559972"/>
              <a:gd name="connsiteY61" fmla="*/ 294289 h 2154620"/>
              <a:gd name="connsiteX62" fmla="*/ 2858814 w 5559972"/>
              <a:gd name="connsiteY62" fmla="*/ 262758 h 2154620"/>
              <a:gd name="connsiteX63" fmla="*/ 2921876 w 5559972"/>
              <a:gd name="connsiteY63" fmla="*/ 220717 h 2154620"/>
              <a:gd name="connsiteX64" fmla="*/ 3121572 w 5559972"/>
              <a:gd name="connsiteY64" fmla="*/ 241738 h 2154620"/>
              <a:gd name="connsiteX65" fmla="*/ 3153103 w 5559972"/>
              <a:gd name="connsiteY65" fmla="*/ 252248 h 2154620"/>
              <a:gd name="connsiteX66" fmla="*/ 3195145 w 5559972"/>
              <a:gd name="connsiteY66" fmla="*/ 283779 h 2154620"/>
              <a:gd name="connsiteX67" fmla="*/ 3226676 w 5559972"/>
              <a:gd name="connsiteY67" fmla="*/ 294289 h 2154620"/>
              <a:gd name="connsiteX68" fmla="*/ 3289738 w 5559972"/>
              <a:gd name="connsiteY68" fmla="*/ 357352 h 2154620"/>
              <a:gd name="connsiteX69" fmla="*/ 3321269 w 5559972"/>
              <a:gd name="connsiteY69" fmla="*/ 367862 h 2154620"/>
              <a:gd name="connsiteX70" fmla="*/ 3426372 w 5559972"/>
              <a:gd name="connsiteY70" fmla="*/ 409903 h 2154620"/>
              <a:gd name="connsiteX71" fmla="*/ 3594538 w 5559972"/>
              <a:gd name="connsiteY71" fmla="*/ 420414 h 2154620"/>
              <a:gd name="connsiteX72" fmla="*/ 3710152 w 5559972"/>
              <a:gd name="connsiteY72" fmla="*/ 409903 h 2154620"/>
              <a:gd name="connsiteX73" fmla="*/ 3741683 w 5559972"/>
              <a:gd name="connsiteY73" fmla="*/ 399393 h 2154620"/>
              <a:gd name="connsiteX74" fmla="*/ 3783724 w 5559972"/>
              <a:gd name="connsiteY74" fmla="*/ 388883 h 2154620"/>
              <a:gd name="connsiteX75" fmla="*/ 3815255 w 5559972"/>
              <a:gd name="connsiteY75" fmla="*/ 378372 h 2154620"/>
              <a:gd name="connsiteX76" fmla="*/ 3899338 w 5559972"/>
              <a:gd name="connsiteY76" fmla="*/ 357352 h 2154620"/>
              <a:gd name="connsiteX77" fmla="*/ 3941379 w 5559972"/>
              <a:gd name="connsiteY77" fmla="*/ 325820 h 2154620"/>
              <a:gd name="connsiteX78" fmla="*/ 3972910 w 5559972"/>
              <a:gd name="connsiteY78" fmla="*/ 315310 h 2154620"/>
              <a:gd name="connsiteX79" fmla="*/ 4035972 w 5559972"/>
              <a:gd name="connsiteY79" fmla="*/ 283779 h 2154620"/>
              <a:gd name="connsiteX80" fmla="*/ 4067503 w 5559972"/>
              <a:gd name="connsiteY80" fmla="*/ 273269 h 2154620"/>
              <a:gd name="connsiteX81" fmla="*/ 4172607 w 5559972"/>
              <a:gd name="connsiteY81" fmla="*/ 231227 h 2154620"/>
              <a:gd name="connsiteX82" fmla="*/ 4225159 w 5559972"/>
              <a:gd name="connsiteY82" fmla="*/ 210207 h 2154620"/>
              <a:gd name="connsiteX83" fmla="*/ 4361793 w 5559972"/>
              <a:gd name="connsiteY83" fmla="*/ 157655 h 2154620"/>
              <a:gd name="connsiteX84" fmla="*/ 4445876 w 5559972"/>
              <a:gd name="connsiteY84" fmla="*/ 147145 h 2154620"/>
              <a:gd name="connsiteX85" fmla="*/ 4540469 w 5559972"/>
              <a:gd name="connsiteY85" fmla="*/ 115614 h 2154620"/>
              <a:gd name="connsiteX86" fmla="*/ 4687614 w 5559972"/>
              <a:gd name="connsiteY86" fmla="*/ 52552 h 2154620"/>
              <a:gd name="connsiteX87" fmla="*/ 4771697 w 5559972"/>
              <a:gd name="connsiteY87" fmla="*/ 31531 h 2154620"/>
              <a:gd name="connsiteX88" fmla="*/ 4866290 w 5559972"/>
              <a:gd name="connsiteY88" fmla="*/ 0 h 2154620"/>
              <a:gd name="connsiteX89" fmla="*/ 5559972 w 5559972"/>
              <a:gd name="connsiteY89" fmla="*/ 10510 h 215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559972" h="2154620">
                <a:moveTo>
                  <a:pt x="0" y="1860331"/>
                </a:moveTo>
                <a:cubicBezTo>
                  <a:pt x="17517" y="1849821"/>
                  <a:pt x="35229" y="1839627"/>
                  <a:pt x="52552" y="1828800"/>
                </a:cubicBezTo>
                <a:cubicBezTo>
                  <a:pt x="63264" y="1822105"/>
                  <a:pt x="72785" y="1813428"/>
                  <a:pt x="84083" y="1807779"/>
                </a:cubicBezTo>
                <a:cubicBezTo>
                  <a:pt x="93992" y="1802824"/>
                  <a:pt x="105431" y="1801633"/>
                  <a:pt x="115614" y="1797269"/>
                </a:cubicBezTo>
                <a:cubicBezTo>
                  <a:pt x="130015" y="1791097"/>
                  <a:pt x="143641" y="1783255"/>
                  <a:pt x="157655" y="1776248"/>
                </a:cubicBezTo>
                <a:cubicBezTo>
                  <a:pt x="171669" y="1755227"/>
                  <a:pt x="181833" y="1731050"/>
                  <a:pt x="199697" y="1713186"/>
                </a:cubicBezTo>
                <a:cubicBezTo>
                  <a:pt x="219499" y="1693384"/>
                  <a:pt x="240541" y="1676465"/>
                  <a:pt x="252248" y="1650124"/>
                </a:cubicBezTo>
                <a:cubicBezTo>
                  <a:pt x="264348" y="1622898"/>
                  <a:pt x="268341" y="1578237"/>
                  <a:pt x="294290" y="1555531"/>
                </a:cubicBezTo>
                <a:cubicBezTo>
                  <a:pt x="313303" y="1538895"/>
                  <a:pt x="339488" y="1531353"/>
                  <a:pt x="357352" y="1513489"/>
                </a:cubicBezTo>
                <a:lnTo>
                  <a:pt x="388883" y="1481958"/>
                </a:lnTo>
                <a:cubicBezTo>
                  <a:pt x="405990" y="1484809"/>
                  <a:pt x="461300" y="1490659"/>
                  <a:pt x="483476" y="1502979"/>
                </a:cubicBezTo>
                <a:cubicBezTo>
                  <a:pt x="505560" y="1515248"/>
                  <a:pt x="546538" y="1545020"/>
                  <a:pt x="546538" y="1545020"/>
                </a:cubicBezTo>
                <a:cubicBezTo>
                  <a:pt x="553545" y="1555531"/>
                  <a:pt x="563242" y="1564680"/>
                  <a:pt x="567559" y="1576552"/>
                </a:cubicBezTo>
                <a:cubicBezTo>
                  <a:pt x="577432" y="1603703"/>
                  <a:pt x="573715" y="1635861"/>
                  <a:pt x="588579" y="1660634"/>
                </a:cubicBezTo>
                <a:cubicBezTo>
                  <a:pt x="606423" y="1690374"/>
                  <a:pt x="637628" y="1709683"/>
                  <a:pt x="662152" y="1734207"/>
                </a:cubicBezTo>
                <a:lnTo>
                  <a:pt x="693683" y="1765738"/>
                </a:lnTo>
                <a:cubicBezTo>
                  <a:pt x="700690" y="1779752"/>
                  <a:pt x="708531" y="1793378"/>
                  <a:pt x="714703" y="1807779"/>
                </a:cubicBezTo>
                <a:cubicBezTo>
                  <a:pt x="719067" y="1817962"/>
                  <a:pt x="718293" y="1830659"/>
                  <a:pt x="725214" y="1839310"/>
                </a:cubicBezTo>
                <a:cubicBezTo>
                  <a:pt x="733105" y="1849174"/>
                  <a:pt x="747041" y="1852244"/>
                  <a:pt x="756745" y="1860331"/>
                </a:cubicBezTo>
                <a:cubicBezTo>
                  <a:pt x="768164" y="1869847"/>
                  <a:pt x="776857" y="1882346"/>
                  <a:pt x="788276" y="1891862"/>
                </a:cubicBezTo>
                <a:cubicBezTo>
                  <a:pt x="823922" y="1921567"/>
                  <a:pt x="812299" y="1906662"/>
                  <a:pt x="851338" y="1923393"/>
                </a:cubicBezTo>
                <a:cubicBezTo>
                  <a:pt x="865739" y="1929565"/>
                  <a:pt x="879776" y="1936641"/>
                  <a:pt x="893379" y="1944414"/>
                </a:cubicBezTo>
                <a:cubicBezTo>
                  <a:pt x="904346" y="1950681"/>
                  <a:pt x="913367" y="1960304"/>
                  <a:pt x="924910" y="1965434"/>
                </a:cubicBezTo>
                <a:cubicBezTo>
                  <a:pt x="945158" y="1974433"/>
                  <a:pt x="966951" y="1979448"/>
                  <a:pt x="987972" y="1986455"/>
                </a:cubicBezTo>
                <a:cubicBezTo>
                  <a:pt x="998482" y="1989958"/>
                  <a:pt x="1008755" y="1994278"/>
                  <a:pt x="1019503" y="1996965"/>
                </a:cubicBezTo>
                <a:cubicBezTo>
                  <a:pt x="1125090" y="2023362"/>
                  <a:pt x="1076173" y="2008849"/>
                  <a:pt x="1166648" y="2039007"/>
                </a:cubicBezTo>
                <a:lnTo>
                  <a:pt x="1198179" y="2049517"/>
                </a:lnTo>
                <a:cubicBezTo>
                  <a:pt x="1208689" y="2056524"/>
                  <a:pt x="1218167" y="2065408"/>
                  <a:pt x="1229710" y="2070538"/>
                </a:cubicBezTo>
                <a:cubicBezTo>
                  <a:pt x="1249958" y="2079537"/>
                  <a:pt x="1271751" y="2084551"/>
                  <a:pt x="1292772" y="2091558"/>
                </a:cubicBezTo>
                <a:lnTo>
                  <a:pt x="1324303" y="2102069"/>
                </a:lnTo>
                <a:cubicBezTo>
                  <a:pt x="1334813" y="2105572"/>
                  <a:pt x="1345925" y="2107624"/>
                  <a:pt x="1355834" y="2112579"/>
                </a:cubicBezTo>
                <a:cubicBezTo>
                  <a:pt x="1376542" y="2122933"/>
                  <a:pt x="1405104" y="2139691"/>
                  <a:pt x="1429407" y="2144110"/>
                </a:cubicBezTo>
                <a:cubicBezTo>
                  <a:pt x="1457197" y="2149163"/>
                  <a:pt x="1485462" y="2151117"/>
                  <a:pt x="1513490" y="2154620"/>
                </a:cubicBezTo>
                <a:cubicBezTo>
                  <a:pt x="1608083" y="2151117"/>
                  <a:pt x="1703038" y="2153084"/>
                  <a:pt x="1797269" y="2144110"/>
                </a:cubicBezTo>
                <a:cubicBezTo>
                  <a:pt x="1972693" y="2127403"/>
                  <a:pt x="1902654" y="2126012"/>
                  <a:pt x="1986455" y="2102069"/>
                </a:cubicBezTo>
                <a:cubicBezTo>
                  <a:pt x="2000345" y="2098101"/>
                  <a:pt x="2014971" y="2096630"/>
                  <a:pt x="2028497" y="2091558"/>
                </a:cubicBezTo>
                <a:cubicBezTo>
                  <a:pt x="2102210" y="2063916"/>
                  <a:pt x="2041076" y="2080014"/>
                  <a:pt x="2102069" y="2049517"/>
                </a:cubicBezTo>
                <a:cubicBezTo>
                  <a:pt x="2111978" y="2044562"/>
                  <a:pt x="2123090" y="2042510"/>
                  <a:pt x="2133600" y="2039007"/>
                </a:cubicBezTo>
                <a:cubicBezTo>
                  <a:pt x="2144110" y="2032000"/>
                  <a:pt x="2153833" y="2023635"/>
                  <a:pt x="2165131" y="2017986"/>
                </a:cubicBezTo>
                <a:cubicBezTo>
                  <a:pt x="2213234" y="1993934"/>
                  <a:pt x="2187872" y="2026776"/>
                  <a:pt x="2238703" y="1975945"/>
                </a:cubicBezTo>
                <a:cubicBezTo>
                  <a:pt x="2253560" y="1961088"/>
                  <a:pt x="2272501" y="1918860"/>
                  <a:pt x="2280745" y="1902372"/>
                </a:cubicBezTo>
                <a:cubicBezTo>
                  <a:pt x="2284248" y="1835807"/>
                  <a:pt x="2287452" y="1769225"/>
                  <a:pt x="2291255" y="1702676"/>
                </a:cubicBezTo>
                <a:cubicBezTo>
                  <a:pt x="2301298" y="1526931"/>
                  <a:pt x="2284234" y="1587107"/>
                  <a:pt x="2312276" y="1502979"/>
                </a:cubicBezTo>
                <a:cubicBezTo>
                  <a:pt x="2326290" y="1506482"/>
                  <a:pt x="2340193" y="1510462"/>
                  <a:pt x="2354317" y="1513489"/>
                </a:cubicBezTo>
                <a:cubicBezTo>
                  <a:pt x="2389252" y="1520975"/>
                  <a:pt x="2425526" y="1523212"/>
                  <a:pt x="2459421" y="1534510"/>
                </a:cubicBezTo>
                <a:cubicBezTo>
                  <a:pt x="2511169" y="1551759"/>
                  <a:pt x="2480024" y="1543199"/>
                  <a:pt x="2554014" y="1555531"/>
                </a:cubicBezTo>
                <a:cubicBezTo>
                  <a:pt x="2599559" y="1552027"/>
                  <a:pt x="2645528" y="1552144"/>
                  <a:pt x="2690648" y="1545020"/>
                </a:cubicBezTo>
                <a:cubicBezTo>
                  <a:pt x="2712535" y="1541564"/>
                  <a:pt x="2753710" y="1524000"/>
                  <a:pt x="2753710" y="1524000"/>
                </a:cubicBezTo>
                <a:cubicBezTo>
                  <a:pt x="2767724" y="1513490"/>
                  <a:pt x="2780543" y="1501160"/>
                  <a:pt x="2795752" y="1492469"/>
                </a:cubicBezTo>
                <a:cubicBezTo>
                  <a:pt x="2856573" y="1457714"/>
                  <a:pt x="2816530" y="1529619"/>
                  <a:pt x="2890345" y="1418896"/>
                </a:cubicBezTo>
                <a:lnTo>
                  <a:pt x="2932386" y="1355834"/>
                </a:lnTo>
                <a:lnTo>
                  <a:pt x="2953407" y="1324303"/>
                </a:lnTo>
                <a:cubicBezTo>
                  <a:pt x="2956910" y="1313793"/>
                  <a:pt x="2961230" y="1303520"/>
                  <a:pt x="2963917" y="1292772"/>
                </a:cubicBezTo>
                <a:lnTo>
                  <a:pt x="2984938" y="1208689"/>
                </a:lnTo>
                <a:cubicBezTo>
                  <a:pt x="2981435" y="1093075"/>
                  <a:pt x="2980352" y="977363"/>
                  <a:pt x="2974428" y="861848"/>
                </a:cubicBezTo>
                <a:cubicBezTo>
                  <a:pt x="2973337" y="840565"/>
                  <a:pt x="2969524" y="819346"/>
                  <a:pt x="2963917" y="798786"/>
                </a:cubicBezTo>
                <a:cubicBezTo>
                  <a:pt x="2958953" y="780584"/>
                  <a:pt x="2949521" y="763899"/>
                  <a:pt x="2942897" y="746234"/>
                </a:cubicBezTo>
                <a:cubicBezTo>
                  <a:pt x="2939007" y="735860"/>
                  <a:pt x="2935430" y="725356"/>
                  <a:pt x="2932386" y="714703"/>
                </a:cubicBezTo>
                <a:cubicBezTo>
                  <a:pt x="2911469" y="641496"/>
                  <a:pt x="2934164" y="701198"/>
                  <a:pt x="2900855" y="609600"/>
                </a:cubicBezTo>
                <a:cubicBezTo>
                  <a:pt x="2873316" y="533870"/>
                  <a:pt x="2888852" y="581091"/>
                  <a:pt x="2858814" y="515007"/>
                </a:cubicBezTo>
                <a:cubicBezTo>
                  <a:pt x="2847773" y="490717"/>
                  <a:pt x="2837793" y="465958"/>
                  <a:pt x="2827283" y="441434"/>
                </a:cubicBezTo>
                <a:cubicBezTo>
                  <a:pt x="2830786" y="392386"/>
                  <a:pt x="2829247" y="342714"/>
                  <a:pt x="2837793" y="294289"/>
                </a:cubicBezTo>
                <a:cubicBezTo>
                  <a:pt x="2839988" y="281849"/>
                  <a:pt x="2849307" y="271076"/>
                  <a:pt x="2858814" y="262758"/>
                </a:cubicBezTo>
                <a:cubicBezTo>
                  <a:pt x="2877827" y="246122"/>
                  <a:pt x="2921876" y="220717"/>
                  <a:pt x="2921876" y="220717"/>
                </a:cubicBezTo>
                <a:cubicBezTo>
                  <a:pt x="3009190" y="226954"/>
                  <a:pt x="3049012" y="223597"/>
                  <a:pt x="3121572" y="241738"/>
                </a:cubicBezTo>
                <a:cubicBezTo>
                  <a:pt x="3132320" y="244425"/>
                  <a:pt x="3142593" y="248745"/>
                  <a:pt x="3153103" y="252248"/>
                </a:cubicBezTo>
                <a:cubicBezTo>
                  <a:pt x="3167117" y="262758"/>
                  <a:pt x="3179936" y="275088"/>
                  <a:pt x="3195145" y="283779"/>
                </a:cubicBezTo>
                <a:cubicBezTo>
                  <a:pt x="3204764" y="289276"/>
                  <a:pt x="3217931" y="287487"/>
                  <a:pt x="3226676" y="294289"/>
                </a:cubicBezTo>
                <a:cubicBezTo>
                  <a:pt x="3250142" y="312540"/>
                  <a:pt x="3261536" y="347951"/>
                  <a:pt x="3289738" y="357352"/>
                </a:cubicBezTo>
                <a:cubicBezTo>
                  <a:pt x="3300248" y="360855"/>
                  <a:pt x="3311086" y="363498"/>
                  <a:pt x="3321269" y="367862"/>
                </a:cubicBezTo>
                <a:cubicBezTo>
                  <a:pt x="3354436" y="382076"/>
                  <a:pt x="3389024" y="407569"/>
                  <a:pt x="3426372" y="409903"/>
                </a:cubicBezTo>
                <a:lnTo>
                  <a:pt x="3594538" y="420414"/>
                </a:lnTo>
                <a:cubicBezTo>
                  <a:pt x="3633076" y="416910"/>
                  <a:pt x="3671844" y="415376"/>
                  <a:pt x="3710152" y="409903"/>
                </a:cubicBezTo>
                <a:cubicBezTo>
                  <a:pt x="3721119" y="408336"/>
                  <a:pt x="3731030" y="402437"/>
                  <a:pt x="3741683" y="399393"/>
                </a:cubicBezTo>
                <a:cubicBezTo>
                  <a:pt x="3755572" y="395425"/>
                  <a:pt x="3769835" y="392851"/>
                  <a:pt x="3783724" y="388883"/>
                </a:cubicBezTo>
                <a:cubicBezTo>
                  <a:pt x="3794377" y="385839"/>
                  <a:pt x="3804507" y="381059"/>
                  <a:pt x="3815255" y="378372"/>
                </a:cubicBezTo>
                <a:lnTo>
                  <a:pt x="3899338" y="357352"/>
                </a:lnTo>
                <a:cubicBezTo>
                  <a:pt x="3913352" y="346841"/>
                  <a:pt x="3926170" y="334511"/>
                  <a:pt x="3941379" y="325820"/>
                </a:cubicBezTo>
                <a:cubicBezTo>
                  <a:pt x="3950998" y="320323"/>
                  <a:pt x="3962786" y="319810"/>
                  <a:pt x="3972910" y="315310"/>
                </a:cubicBezTo>
                <a:cubicBezTo>
                  <a:pt x="3994386" y="305765"/>
                  <a:pt x="4014496" y="293324"/>
                  <a:pt x="4035972" y="283779"/>
                </a:cubicBezTo>
                <a:cubicBezTo>
                  <a:pt x="4046096" y="279279"/>
                  <a:pt x="4057163" y="277246"/>
                  <a:pt x="4067503" y="273269"/>
                </a:cubicBezTo>
                <a:cubicBezTo>
                  <a:pt x="4102721" y="259723"/>
                  <a:pt x="4137572" y="245241"/>
                  <a:pt x="4172607" y="231227"/>
                </a:cubicBezTo>
                <a:cubicBezTo>
                  <a:pt x="4190124" y="224220"/>
                  <a:pt x="4208284" y="218645"/>
                  <a:pt x="4225159" y="210207"/>
                </a:cubicBezTo>
                <a:cubicBezTo>
                  <a:pt x="4277818" y="183877"/>
                  <a:pt x="4292875" y="173871"/>
                  <a:pt x="4361793" y="157655"/>
                </a:cubicBezTo>
                <a:cubicBezTo>
                  <a:pt x="4389288" y="151186"/>
                  <a:pt x="4417848" y="150648"/>
                  <a:pt x="4445876" y="147145"/>
                </a:cubicBezTo>
                <a:cubicBezTo>
                  <a:pt x="4477407" y="136635"/>
                  <a:pt x="4509518" y="127725"/>
                  <a:pt x="4540469" y="115614"/>
                </a:cubicBezTo>
                <a:cubicBezTo>
                  <a:pt x="4590163" y="96169"/>
                  <a:pt x="4635844" y="65495"/>
                  <a:pt x="4687614" y="52552"/>
                </a:cubicBezTo>
                <a:cubicBezTo>
                  <a:pt x="4715642" y="45545"/>
                  <a:pt x="4744084" y="40027"/>
                  <a:pt x="4771697" y="31531"/>
                </a:cubicBezTo>
                <a:cubicBezTo>
                  <a:pt x="4943175" y="-21233"/>
                  <a:pt x="4725156" y="35282"/>
                  <a:pt x="4866290" y="0"/>
                </a:cubicBezTo>
                <a:lnTo>
                  <a:pt x="5559972" y="10510"/>
                </a:lnTo>
              </a:path>
            </a:pathLst>
          </a:custGeom>
          <a:noFill/>
          <a:ln w="73025" cmpd="dbl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1" name="Picture 3" descr="C:\Users\Mariana\AppData\Local\Microsoft\Windows\Temporary Internet Files\Content.IE5\T3Q9WE2T\MC900155569[1].wm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674" y="535554"/>
            <a:ext cx="1242925" cy="83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ítulo 3"/>
          <p:cNvSpPr txBox="1">
            <a:spLocks/>
          </p:cNvSpPr>
          <p:nvPr/>
        </p:nvSpPr>
        <p:spPr bwMode="auto">
          <a:xfrm>
            <a:off x="253015" y="627039"/>
            <a:ext cx="4134659" cy="151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 marL="0" marR="0" lvl="0" indent="0" algn="l" defTabSz="91437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Não há, em nenhum edital, a obrigação de cobertura em estradas</a:t>
            </a:r>
          </a:p>
        </p:txBody>
      </p:sp>
      <p:sp>
        <p:nvSpPr>
          <p:cNvPr id="52" name="Retângulo 51"/>
          <p:cNvSpPr/>
          <p:nvPr/>
        </p:nvSpPr>
        <p:spPr>
          <a:xfrm>
            <a:off x="4914082" y="3576817"/>
            <a:ext cx="4068811" cy="120704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 cmpd="dbl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marR="0" lvl="1" indent="0" algn="ctr" defTabSz="914378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estradas que estão dentro das áreas urbanas dos municípios ou locais que são economicamente viáveis já possuem cobertura do SMP</a:t>
            </a:r>
          </a:p>
        </p:txBody>
      </p:sp>
      <p:sp>
        <p:nvSpPr>
          <p:cNvPr id="61" name="CaixaDeTexto 7"/>
          <p:cNvSpPr txBox="1">
            <a:spLocks noChangeArrowheads="1"/>
          </p:cNvSpPr>
          <p:nvPr/>
        </p:nvSpPr>
        <p:spPr bwMode="auto">
          <a:xfrm>
            <a:off x="-11439" y="4888008"/>
            <a:ext cx="8893175" cy="27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SMP: Serviço Móvel Pessoal</a:t>
            </a: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3" r="36805" b="26666"/>
          <a:stretch/>
        </p:blipFill>
        <p:spPr>
          <a:xfrm>
            <a:off x="6948266" y="416085"/>
            <a:ext cx="1995809" cy="1466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9" b="19817"/>
          <a:stretch/>
        </p:blipFill>
        <p:spPr>
          <a:xfrm>
            <a:off x="196059" y="2513495"/>
            <a:ext cx="1853822" cy="147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ixaDeTexto 3"/>
          <p:cNvSpPr txBox="1"/>
          <p:nvPr/>
        </p:nvSpPr>
        <p:spPr>
          <a:xfrm>
            <a:off x="470730" y="3920160"/>
            <a:ext cx="1470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Município A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7210679" y="1920672"/>
            <a:ext cx="1470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Município B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grpSp>
        <p:nvGrpSpPr>
          <p:cNvPr id="60" name="Grupo 59"/>
          <p:cNvGrpSpPr/>
          <p:nvPr/>
        </p:nvGrpSpPr>
        <p:grpSpPr>
          <a:xfrm>
            <a:off x="7020274" y="195265"/>
            <a:ext cx="1338663" cy="1479391"/>
            <a:chOff x="7020272" y="195263"/>
            <a:chExt cx="1338663" cy="1479391"/>
          </a:xfrm>
        </p:grpSpPr>
        <p:sp>
          <p:nvSpPr>
            <p:cNvPr id="36" name="Elipse 35"/>
            <p:cNvSpPr/>
            <p:nvPr/>
          </p:nvSpPr>
          <p:spPr>
            <a:xfrm>
              <a:off x="7020272" y="475779"/>
              <a:ext cx="1338663" cy="1198875"/>
            </a:xfrm>
            <a:prstGeom prst="ellipse">
              <a:avLst/>
            </a:prstGeom>
            <a:solidFill>
              <a:srgbClr val="FFC000">
                <a:alpha val="36000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0388" y="195263"/>
              <a:ext cx="595780" cy="1002797"/>
            </a:xfrm>
            <a:prstGeom prst="rect">
              <a:avLst/>
            </a:prstGeom>
          </p:spPr>
        </p:pic>
      </p:grpSp>
      <p:grpSp>
        <p:nvGrpSpPr>
          <p:cNvPr id="59" name="Grupo 58"/>
          <p:cNvGrpSpPr/>
          <p:nvPr/>
        </p:nvGrpSpPr>
        <p:grpSpPr>
          <a:xfrm>
            <a:off x="470730" y="2322965"/>
            <a:ext cx="1338663" cy="1478150"/>
            <a:chOff x="470728" y="2322962"/>
            <a:chExt cx="1338663" cy="1478150"/>
          </a:xfrm>
        </p:grpSpPr>
        <p:sp>
          <p:nvSpPr>
            <p:cNvPr id="38" name="Elipse 37"/>
            <p:cNvSpPr/>
            <p:nvPr/>
          </p:nvSpPr>
          <p:spPr>
            <a:xfrm>
              <a:off x="470728" y="2602237"/>
              <a:ext cx="1338663" cy="1198875"/>
            </a:xfrm>
            <a:prstGeom prst="ellipse">
              <a:avLst/>
            </a:prstGeom>
            <a:solidFill>
              <a:srgbClr val="FFC000">
                <a:alpha val="36000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078" y="2322962"/>
              <a:ext cx="595780" cy="1002797"/>
            </a:xfrm>
            <a:prstGeom prst="rect">
              <a:avLst/>
            </a:prstGeom>
          </p:spPr>
        </p:pic>
      </p:grpSp>
      <p:grpSp>
        <p:nvGrpSpPr>
          <p:cNvPr id="6" name="Grupo 5"/>
          <p:cNvGrpSpPr/>
          <p:nvPr/>
        </p:nvGrpSpPr>
        <p:grpSpPr>
          <a:xfrm>
            <a:off x="5009136" y="562029"/>
            <a:ext cx="1470982" cy="2040208"/>
            <a:chOff x="5009135" y="562029"/>
            <a:chExt cx="1470982" cy="2040208"/>
          </a:xfrm>
        </p:grpSpPr>
        <p:sp>
          <p:nvSpPr>
            <p:cNvPr id="39" name="Elipse 38"/>
            <p:cNvSpPr/>
            <p:nvPr/>
          </p:nvSpPr>
          <p:spPr>
            <a:xfrm>
              <a:off x="5112068" y="699542"/>
              <a:ext cx="1188124" cy="1145976"/>
            </a:xfrm>
            <a:prstGeom prst="ellipse">
              <a:avLst/>
            </a:prstGeom>
            <a:solidFill>
              <a:srgbClr val="FFC000">
                <a:alpha val="36000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0" name="Imagem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0438" y="562029"/>
              <a:ext cx="500317" cy="842118"/>
            </a:xfrm>
            <a:prstGeom prst="rect">
              <a:avLst/>
            </a:prstGeom>
          </p:spPr>
        </p:pic>
        <p:sp>
          <p:nvSpPr>
            <p:cNvPr id="50" name="CaixaDeTexto 49"/>
            <p:cNvSpPr txBox="1"/>
            <p:nvPr/>
          </p:nvSpPr>
          <p:spPr>
            <a:xfrm>
              <a:off x="5009135" y="1863573"/>
              <a:ext cx="147098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ts val="2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Área de cobertura viável economicamente</a:t>
              </a:r>
              <a:endPara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2792100" y="2798316"/>
            <a:ext cx="1815112" cy="1979176"/>
            <a:chOff x="2792100" y="2798315"/>
            <a:chExt cx="1815112" cy="1979176"/>
          </a:xfrm>
        </p:grpSpPr>
        <p:pic>
          <p:nvPicPr>
            <p:cNvPr id="32" name="Imagem 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72" t="55675" r="45642" b="7304"/>
            <a:stretch/>
          </p:blipFill>
          <p:spPr bwMode="auto">
            <a:xfrm>
              <a:off x="2792100" y="3142089"/>
              <a:ext cx="1815112" cy="13180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CaixaDeTexto 32"/>
            <p:cNvSpPr txBox="1"/>
            <p:nvPr/>
          </p:nvSpPr>
          <p:spPr>
            <a:xfrm>
              <a:off x="2964165" y="4469714"/>
              <a:ext cx="14709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ts val="2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Município C</a:t>
              </a:r>
              <a:endPara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37" name="Elipse 36"/>
            <p:cNvSpPr/>
            <p:nvPr/>
          </p:nvSpPr>
          <p:spPr>
            <a:xfrm>
              <a:off x="2964165" y="3059555"/>
              <a:ext cx="1338663" cy="1198875"/>
            </a:xfrm>
            <a:prstGeom prst="ellipse">
              <a:avLst/>
            </a:prstGeom>
            <a:solidFill>
              <a:srgbClr val="FFC000">
                <a:alpha val="36000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607" y="2798315"/>
              <a:ext cx="595780" cy="1002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40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94C29D1-3CE7-4E03-8940-B0B5E4BDB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DA66-DF00-413E-BE3E-8E002249988D}" type="slidenum">
              <a:rPr lang="pt-BR" smtClean="0"/>
              <a:t>8</a:t>
            </a:fld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BD2DF16-05A9-4C64-A72F-19A82B91C229}"/>
              </a:ext>
            </a:extLst>
          </p:cNvPr>
          <p:cNvSpPr txBox="1"/>
          <p:nvPr/>
        </p:nvSpPr>
        <p:spPr>
          <a:xfrm>
            <a:off x="676762" y="728097"/>
            <a:ext cx="3168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No Maranhão todos os municípios já tem cobertura 3G e 112 municípios, que concentram 79% da população do estado têm cobertura 4G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57354C1-C458-4692-BDF6-E9EB5377E3F2}"/>
              </a:ext>
            </a:extLst>
          </p:cNvPr>
          <p:cNvSpPr txBox="1"/>
          <p:nvPr/>
        </p:nvSpPr>
        <p:spPr>
          <a:xfrm>
            <a:off x="381924" y="3566813"/>
            <a:ext cx="3758028" cy="1200329"/>
          </a:xfrm>
          <a:prstGeom prst="rect">
            <a:avLst/>
          </a:prstGeom>
          <a:solidFill>
            <a:srgbClr val="AADA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Pelas regras do edital de 4G, apenas 52 municípios teriam que ter cobertura no estado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(menos de 30 mil habitantes)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E624DA5-AE79-4976-87E1-1428E0312A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-693"/>
            <a:ext cx="4572000" cy="513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89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1" b="301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484860840"/>
              </p:ext>
            </p:extLst>
          </p:nvPr>
        </p:nvGraphicFramePr>
        <p:xfrm>
          <a:off x="456012" y="1078652"/>
          <a:ext cx="2603820" cy="385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-6512" y="4905602"/>
            <a:ext cx="23102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Fonte: Teleco 2017, valores com tributos</a:t>
            </a:r>
          </a:p>
        </p:txBody>
      </p:sp>
      <p:sp>
        <p:nvSpPr>
          <p:cNvPr id="9" name="Título 3"/>
          <p:cNvSpPr txBox="1">
            <a:spLocks/>
          </p:cNvSpPr>
          <p:nvPr/>
        </p:nvSpPr>
        <p:spPr bwMode="auto">
          <a:xfrm>
            <a:off x="888060" y="268800"/>
            <a:ext cx="7425367" cy="88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200" dirty="0">
                <a:solidFill>
                  <a:prstClr val="black"/>
                </a:solidFill>
              </a:rPr>
              <a:t>O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 preços dos serviços no Brasil são menores que em muitos países</a:t>
            </a: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298546417"/>
              </p:ext>
            </p:extLst>
          </p:nvPr>
        </p:nvGraphicFramePr>
        <p:xfrm>
          <a:off x="2915816" y="1124966"/>
          <a:ext cx="2603820" cy="385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386858383"/>
              </p:ext>
            </p:extLst>
          </p:nvPr>
        </p:nvGraphicFramePr>
        <p:xfrm>
          <a:off x="5652120" y="1122188"/>
          <a:ext cx="2603820" cy="385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CaixaDeTexto 13"/>
          <p:cNvSpPr txBox="1"/>
          <p:nvPr/>
        </p:nvSpPr>
        <p:spPr>
          <a:xfrm>
            <a:off x="3683554" y="1487975"/>
            <a:ext cx="24362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velocidade no mínimo 1 Mbps e consumo de dados de no mínimo 1 GB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395753" y="1524130"/>
            <a:ext cx="25824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050" i="1" dirty="0">
                <a:solidFill>
                  <a:prstClr val="white">
                    <a:lumMod val="50000"/>
                  </a:prstClr>
                </a:solidFill>
              </a:rPr>
              <a:t>c</a:t>
            </a:r>
            <a:r>
              <a:rPr kumimoji="0" lang="pt-BR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onsumo</a:t>
            </a:r>
            <a:r>
              <a:rPr kumimoji="0" lang="pt-BR" sz="105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de dados de 500 MB ou mais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924921" y="1318090"/>
            <a:ext cx="1967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Preço do minuto no celular US$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359351" y="1323158"/>
            <a:ext cx="2436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Cesta banda larga fixa US$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6349025" y="1323159"/>
            <a:ext cx="270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Cesta banda larga móvel pré-paga US$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50000" r="34706"/>
          <a:stretch/>
        </p:blipFill>
        <p:spPr>
          <a:xfrm>
            <a:off x="1828317" y="3916850"/>
            <a:ext cx="354247" cy="351396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50000" r="34706"/>
          <a:stretch/>
        </p:blipFill>
        <p:spPr>
          <a:xfrm>
            <a:off x="4394875" y="4268246"/>
            <a:ext cx="354247" cy="351396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50000" r="34706"/>
          <a:stretch/>
        </p:blipFill>
        <p:spPr>
          <a:xfrm>
            <a:off x="7027892" y="3626851"/>
            <a:ext cx="354247" cy="351396"/>
          </a:xfrm>
          <a:prstGeom prst="rect">
            <a:avLst/>
          </a:prstGeom>
        </p:spPr>
      </p:pic>
      <p:cxnSp>
        <p:nvCxnSpPr>
          <p:cNvPr id="24" name="Conector reto 23"/>
          <p:cNvCxnSpPr>
            <a:cxnSpLocks/>
          </p:cNvCxnSpPr>
          <p:nvPr/>
        </p:nvCxnSpPr>
        <p:spPr>
          <a:xfrm flipV="1">
            <a:off x="1833848" y="1109837"/>
            <a:ext cx="5655407" cy="27029"/>
          </a:xfrm>
          <a:prstGeom prst="line">
            <a:avLst/>
          </a:prstGeom>
          <a:ln w="25400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ipse 24"/>
          <p:cNvSpPr/>
          <p:nvPr/>
        </p:nvSpPr>
        <p:spPr>
          <a:xfrm>
            <a:off x="7504925" y="1052082"/>
            <a:ext cx="108000" cy="108000"/>
          </a:xfrm>
          <a:prstGeom prst="ellipse">
            <a:avLst/>
          </a:prstGeom>
          <a:ln w="25400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pt-BR" sz="1425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096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descreenPres">
  <a:themeElements>
    <a:clrScheme name="Metrô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WidescreenPres">
  <a:themeElements>
    <a:clrScheme name="Metrô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o Office">
  <a:themeElements>
    <a:clrScheme name="Personalizada 7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3E741E"/>
      </a:hlink>
      <a:folHlink>
        <a:srgbClr val="3E741E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o Office">
  <a:themeElements>
    <a:clrScheme name="Personalizada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FFC000"/>
      </a:hlink>
      <a:folHlink>
        <a:srgbClr val="FFC000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a do Office">
  <a:themeElements>
    <a:clrScheme name="Personalizada 7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3E741E"/>
      </a:hlink>
      <a:folHlink>
        <a:srgbClr val="3E741E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WidescreenPres">
  <a:themeElements>
    <a:clrScheme name="Metrô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WidescreenPres">
  <a:themeElements>
    <a:clrScheme name="Metrô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WidescreenPres">
  <a:themeElements>
    <a:clrScheme name="Elementar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Tema do Office">
  <a:themeElements>
    <a:clrScheme name="Personalizada 7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3E741E"/>
      </a:hlink>
      <a:folHlink>
        <a:srgbClr val="3E741E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0</TotalTime>
  <Words>930</Words>
  <Application>Microsoft Office PowerPoint</Application>
  <PresentationFormat>Apresentação na tela (16:9)</PresentationFormat>
  <Paragraphs>161</Paragraphs>
  <Slides>18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10</vt:i4>
      </vt:variant>
      <vt:variant>
        <vt:lpstr>Títulos de slides</vt:lpstr>
      </vt:variant>
      <vt:variant>
        <vt:i4>18</vt:i4>
      </vt:variant>
    </vt:vector>
  </HeadingPairs>
  <TitlesOfParts>
    <vt:vector size="38" baseType="lpstr">
      <vt:lpstr>MS Mincho</vt:lpstr>
      <vt:lpstr>Arial</vt:lpstr>
      <vt:lpstr>Arial Narrow</vt:lpstr>
      <vt:lpstr>Calibri</vt:lpstr>
      <vt:lpstr>Calibri Light</vt:lpstr>
      <vt:lpstr>Tahoma</vt:lpstr>
      <vt:lpstr>Times New Roman</vt:lpstr>
      <vt:lpstr>Tw Cen MT</vt:lpstr>
      <vt:lpstr>Wingdings</vt:lpstr>
      <vt:lpstr>Wingdings 2</vt:lpstr>
      <vt:lpstr>WidescreenPres</vt:lpstr>
      <vt:lpstr>Tema do Office</vt:lpstr>
      <vt:lpstr>1_Tema do Office</vt:lpstr>
      <vt:lpstr>3_Tema do Office</vt:lpstr>
      <vt:lpstr>2_Tema do Office</vt:lpstr>
      <vt:lpstr>2_WidescreenPres</vt:lpstr>
      <vt:lpstr>3_WidescreenPres</vt:lpstr>
      <vt:lpstr>1_WidescreenPres</vt:lpstr>
      <vt:lpstr>4_Tema do Office</vt:lpstr>
      <vt:lpstr>4_WidescreenPres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Carlos Duprat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Banda Larga Fixa</dc:title>
  <dc:creator/>
  <cp:lastModifiedBy/>
  <cp:revision>18</cp:revision>
  <dcterms:created xsi:type="dcterms:W3CDTF">2011-03-03T18:56:17Z</dcterms:created>
  <dcterms:modified xsi:type="dcterms:W3CDTF">2018-06-05T19:57:32Z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TC010176930</vt:lpwstr>
  </property>
</Properties>
</file>