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tags/tag2.xml" ContentType="application/vnd.openxmlformats-officedocument.presentationml.tags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0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11"/>
  </p:notesMasterIdLst>
  <p:sldIdLst>
    <p:sldId id="313" r:id="rId5"/>
    <p:sldId id="256" r:id="rId6"/>
    <p:sldId id="314" r:id="rId7"/>
    <p:sldId id="318" r:id="rId8"/>
    <p:sldId id="319" r:id="rId9"/>
    <p:sldId id="315" r:id="rId10"/>
  </p:sldIdLst>
  <p:sldSz cx="6858000" cy="9906000" type="A4"/>
  <p:notesSz cx="6797675" cy="9928225"/>
  <p:defaultTextStyle>
    <a:defPPr>
      <a:defRPr lang="pt-BR"/>
    </a:defPPr>
    <a:lvl1pPr marL="0" algn="l" defTabSz="91428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43" algn="l" defTabSz="91428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286" algn="l" defTabSz="91428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430" algn="l" defTabSz="91428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573" algn="l" defTabSz="91428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718" algn="l" defTabSz="91428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2858" algn="l" defTabSz="91428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00000" algn="l" defTabSz="91428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143" algn="l" defTabSz="91428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pos="232" userDrawn="1">
          <p15:clr>
            <a:srgbClr val="A4A3A4"/>
          </p15:clr>
        </p15:guide>
        <p15:guide id="4" pos="4088" userDrawn="1">
          <p15:clr>
            <a:srgbClr val="A4A3A4"/>
          </p15:clr>
        </p15:guide>
        <p15:guide id="5" orient="horz" pos="5592" userDrawn="1">
          <p15:clr>
            <a:srgbClr val="A4A3A4"/>
          </p15:clr>
        </p15:guide>
        <p15:guide id="6" orient="horz" pos="852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908D60B-1114-D4B0-72CF-4D60944CA34E}" name="Gabriella Nunes" initials="GN" userId="S::gabriella.nunes@conexis.org.br::7cc28b1b-294a-4c66-8c5f-06f3a34a0e69" providerId="AD"/>
  <p188:author id="{178A147D-BF51-1D83-1797-AA5E058917C8}" name="Rebeca Gontijo" initials="RG" userId="S::rebeca.gontijo@conexis.org.br::8e2cf430-e793-4cba-b166-7d591b42facf" providerId="AD"/>
  <p188:author id="{C26BA0C1-3989-8275-2501-6C8FAA31BFD0}" name="Mariana Abreu" initials="MA" userId="S::mariana@conexis.org.br::258ab72e-196f-4079-825b-84548f656a0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4BC"/>
    <a:srgbClr val="0B76BB"/>
    <a:srgbClr val="6F1C57"/>
    <a:srgbClr val="3CA3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9A5683-AAAF-4846-98A7-A8EC3DFA7384}" v="6" dt="2024-08-05T20:33:55.6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300" d="100"/>
          <a:sy n="300" d="100"/>
        </p:scale>
        <p:origin x="-5630" y="-15667"/>
      </p:cViewPr>
      <p:guideLst>
        <p:guide orient="horz" pos="3120"/>
        <p:guide pos="2160"/>
        <p:guide pos="232"/>
        <p:guide pos="4088"/>
        <p:guide orient="horz" pos="5592"/>
        <p:guide orient="horz" pos="85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sinditelebrasil.sharepoint.com/sites/antigos/Documentos%20Compartilhados/Nucleo%20de%20Estudos%20Economicos/18.%20BEM/Automatiza&#231;&#227;o%20BEM/BASE_DADOS_DESEMPENHO_SETOR_vCONEXI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https://sinditelebrasil.sharepoint.com/sites/antigos/Documentos%20Compartilhados/Nucleo%20de%20Estudos%20Economicos/18.%20BEM/Automatiza&#231;&#227;o%20BEM/BASE_DADOS_DESEMPENHO_SETOR_vCONEXIS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https://sinditelebrasil.sharepoint.com/sites/antigos/Documentos%20Compartilhados/Nucleo%20de%20Estudos%20Economicos/18.%20BEM/Automatiza&#231;&#227;o%20BEM/BASE_DADOS_DESEMPENHO_SETOR_vCONEXIS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sinditelebrasil.sharepoint.com/sites/antigos/Documentos%20Compartilhados/Nucleo%20de%20Estudos%20Economicos/18.%20BEM/Automatiza&#231;&#227;o%20BEM/BASE_DADOS_DESEMPENHO_SETOR_vCONEXI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sinditelebrasil.sharepoint.com/sites/antigos/Documentos%20Compartilhados/Nucleo%20de%20Estudos%20Economicos/18.%20BEM/Automatiza&#231;&#227;o%20BEM/BASE_DADOS_DESEMPENHO_SETOR_vCONEXI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sinditelebrasil.sharepoint.com/sites/antigos/Documentos%20Compartilhados/Nucleo%20de%20Estudos%20Economicos/18.%20BEM/Automatiza&#231;&#227;o%20BEM/BASE_DADOS_DESEMPENHO_SETOR_vCONEXI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sinditelebrasil.sharepoint.com/sites/antigos/Documentos%20Compartilhados/Nucleo%20de%20Estudos%20Economicos/18.%20BEM/Automatiza&#231;&#227;o%20BEM/BASE_DADOS_DESEMPENHO_SETOR_vCONEXI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sinditelebrasil.sharepoint.com/sites/antigos/Documentos%20Compartilhados/Nucleo%20de%20Estudos%20Economicos/18.%20BEM/Automatiza&#231;&#227;o%20BEM/BASE_DADOS_DESEMPENHO_SETOR_vCONEXI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sinditelebrasil.sharepoint.com/sites/antigos/Documentos%20Compartilhados/Nucleo%20de%20Estudos%20Economicos/18.%20BEM/Automatiza&#231;&#227;o%20BEM/BASE_DADOS_DESEMPENHO_SETOR_vCONEXI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https://sinditelebrasil.sharepoint.com/sites/antigos/Documentos%20Compartilhados/Nucleo%20de%20Estudos%20Economicos/18.%20BEM/Automatiza&#231;&#227;o%20BEM/BASE_DADOS_DESEMPENHO_SETOR_vCONEXI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b="1"/>
              <a:t>Investimentos Trimestrais</a:t>
            </a:r>
          </a:p>
          <a:p>
            <a:pPr>
              <a:defRPr/>
            </a:pPr>
            <a:r>
              <a:rPr lang="pt-BR" sz="1100" i="1"/>
              <a:t>R$</a:t>
            </a:r>
            <a:r>
              <a:rPr lang="pt-BR" sz="1100" i="1" baseline="0"/>
              <a:t> bilhões</a:t>
            </a:r>
            <a:r>
              <a:rPr lang="pt-BR" i="1"/>
              <a:t>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3.0555555555555555E-2"/>
          <c:y val="0.21296296296296297"/>
          <c:w val="0.93888888888888888"/>
          <c:h val="0.567446077909320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TABELA_REL_TRI!$A$19</c:f>
              <c:strCache>
                <c:ptCount val="1"/>
                <c:pt idx="0">
                  <c:v>Investimentos (nominal)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TABELA_REL_TRI!$D$5:$AE$5</c:f>
              <c:strCache>
                <c:ptCount val="5"/>
                <c:pt idx="0">
                  <c:v>1T20</c:v>
                </c:pt>
                <c:pt idx="1">
                  <c:v>1T21</c:v>
                </c:pt>
                <c:pt idx="2">
                  <c:v>1T22</c:v>
                </c:pt>
                <c:pt idx="3">
                  <c:v>1T23</c:v>
                </c:pt>
                <c:pt idx="4">
                  <c:v>1T24</c:v>
                </c:pt>
              </c:strCache>
            </c:strRef>
          </c:cat>
          <c:val>
            <c:numRef>
              <c:f>TABELA_REL_TRI!$D$19:$AE$19</c:f>
              <c:numCache>
                <c:formatCode>#,##0.0</c:formatCode>
                <c:ptCount val="5"/>
                <c:pt idx="0">
                  <c:v>6.9711346677042254</c:v>
                </c:pt>
                <c:pt idx="1">
                  <c:v>7.9651115518096169</c:v>
                </c:pt>
                <c:pt idx="2">
                  <c:v>8.1620000000000008</c:v>
                </c:pt>
                <c:pt idx="3">
                  <c:v>7.4158799999999996</c:v>
                </c:pt>
                <c:pt idx="4">
                  <c:v>7.5903792819499998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A3-45A7-9975-AD44ED794C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-27"/>
        <c:axId val="258182175"/>
        <c:axId val="258180095"/>
      </c:barChart>
      <c:lineChart>
        <c:grouping val="standard"/>
        <c:varyColors val="0"/>
        <c:ser>
          <c:idx val="1"/>
          <c:order val="1"/>
          <c:tx>
            <c:strRef>
              <c:f>TABELA_REL_TRI!$A$20</c:f>
              <c:strCache>
                <c:ptCount val="1"/>
                <c:pt idx="0">
                  <c:v>Investimentos (real)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numFmt formatCode="#,##0.0" sourceLinked="0"/>
            <c:spPr>
              <a:solidFill>
                <a:schemeClr val="accent2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TABELA_REL_TRI!$D$5:$AC$5</c:f>
              <c:strCache>
                <c:ptCount val="4"/>
                <c:pt idx="0">
                  <c:v>1T20</c:v>
                </c:pt>
                <c:pt idx="1">
                  <c:v>1T21</c:v>
                </c:pt>
                <c:pt idx="2">
                  <c:v>1T22</c:v>
                </c:pt>
                <c:pt idx="3">
                  <c:v>1T23</c:v>
                </c:pt>
              </c:strCache>
            </c:strRef>
          </c:cat>
          <c:val>
            <c:numRef>
              <c:f>TABELA_REL_TRI!$D$20:$AE$20</c:f>
              <c:numCache>
                <c:formatCode>#,##0.0</c:formatCode>
                <c:ptCount val="5"/>
                <c:pt idx="0">
                  <c:v>8.9530958964472411</c:v>
                </c:pt>
                <c:pt idx="1">
                  <c:v>9.6415974826497646</c:v>
                </c:pt>
                <c:pt idx="2">
                  <c:v>8.8768979927793747</c:v>
                </c:pt>
                <c:pt idx="3">
                  <c:v>7.7069974980541973</c:v>
                </c:pt>
                <c:pt idx="4">
                  <c:v>7.5903792819499998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1A3-45A7-9975-AD44ED794C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8182175"/>
        <c:axId val="258180095"/>
      </c:lineChart>
      <c:catAx>
        <c:axId val="2581821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pt-BR"/>
          </a:p>
        </c:txPr>
        <c:crossAx val="258180095"/>
        <c:crosses val="autoZero"/>
        <c:auto val="1"/>
        <c:lblAlgn val="ctr"/>
        <c:lblOffset val="0"/>
        <c:noMultiLvlLbl val="0"/>
      </c:catAx>
      <c:valAx>
        <c:axId val="258180095"/>
        <c:scaling>
          <c:orientation val="minMax"/>
          <c:max val="12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out"/>
        <c:minorTickMark val="none"/>
        <c:tickLblPos val="nextTo"/>
        <c:crossAx val="258182175"/>
        <c:crosses val="autoZero"/>
        <c:crossBetween val="between"/>
        <c:majorUnit val="3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7850373141999551E-2"/>
          <c:y val="0.865422854477504"/>
          <c:w val="0.80252379679694086"/>
          <c:h val="0.1260528103685545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defRPr>
          </a:pPr>
          <a:endParaRPr lang="pt-BR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r>
              <a:rPr lang="en-US" sz="1200" b="1">
                <a:solidFill>
                  <a:srgbClr val="59595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Velocidade Média Acessos </a:t>
            </a:r>
          </a:p>
          <a:p>
            <a: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r>
              <a:rPr lang="en-US" sz="1200" b="1">
                <a:solidFill>
                  <a:srgbClr val="59595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Banda Larga</a:t>
            </a:r>
            <a:r>
              <a:rPr lang="en-US" sz="1200" b="1" baseline="0">
                <a:solidFill>
                  <a:srgbClr val="59595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Fixa</a:t>
            </a:r>
          </a:p>
          <a:p>
            <a: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 sz="400" b="1">
              <a:solidFill>
                <a:srgbClr val="59595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r>
              <a:rPr lang="en-US" sz="1100" i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(Mbps)</a:t>
            </a:r>
          </a:p>
        </c:rich>
      </c:tx>
      <c:layout>
        <c:manualLayout>
          <c:xMode val="edge"/>
          <c:yMode val="edge"/>
          <c:x val="0.21255059171244403"/>
          <c:y val="2.735971830976042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defRPr>
          </a:pPr>
          <a:endParaRPr lang="pt-B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GRAF_BL!$AW$1</c:f>
              <c:strCache>
                <c:ptCount val="1"/>
                <c:pt idx="0">
                  <c:v>Velocidade Média Acessos Internet (Mbps)</c:v>
                </c:pt>
              </c:strCache>
            </c:strRef>
          </c:tx>
          <c:spPr>
            <a:ln w="28575" cap="rnd">
              <a:solidFill>
                <a:srgbClr val="0074BC"/>
              </a:solidFill>
              <a:round/>
            </a:ln>
            <a:effectLst/>
          </c:spPr>
          <c:marker>
            <c:symbol val="diamond"/>
            <c:size val="7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824202401413516E-2"/>
                  <c:y val="-6.44239912635868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31B-499C-80CC-D298694087F2}"/>
                </c:ext>
              </c:extLst>
            </c:dLbl>
            <c:dLbl>
              <c:idx val="1"/>
              <c:layout>
                <c:manualLayout>
                  <c:x val="-8.9919465171829818E-2"/>
                  <c:y val="-6.81755012069484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31B-499C-80CC-D298694087F2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0074B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GRAF_BL!$AU$5:$AU$9</c:f>
              <c:strCache>
                <c:ptCount val="5"/>
                <c:pt idx="0">
                  <c:v>1T20</c:v>
                </c:pt>
                <c:pt idx="1">
                  <c:v>1T21</c:v>
                </c:pt>
                <c:pt idx="2">
                  <c:v>1T22</c:v>
                </c:pt>
                <c:pt idx="3">
                  <c:v>1T23</c:v>
                </c:pt>
                <c:pt idx="4">
                  <c:v>1T24</c:v>
                </c:pt>
              </c:strCache>
              <c:extLst/>
            </c:strRef>
          </c:cat>
          <c:val>
            <c:numRef>
              <c:f>GRAF_BL!$AW$5:$AW$9</c:f>
              <c:numCache>
                <c:formatCode>#,##0.00</c:formatCode>
                <c:ptCount val="5"/>
                <c:pt idx="0">
                  <c:v>58.85</c:v>
                </c:pt>
                <c:pt idx="1">
                  <c:v>117.09</c:v>
                </c:pt>
                <c:pt idx="2">
                  <c:v>200.22</c:v>
                </c:pt>
                <c:pt idx="3">
                  <c:v>348.89</c:v>
                </c:pt>
                <c:pt idx="4">
                  <c:v>368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2-631B-499C-80CC-D298694087F2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upDownBars>
          <c:gapWidth val="150"/>
          <c:upBars>
            <c:spPr>
              <a:solidFill>
                <a:schemeClr val="lt1"/>
              </a:solidFill>
              <a:ln w="9525">
                <a:solidFill>
                  <a:schemeClr val="tx1">
                    <a:lumMod val="15000"/>
                    <a:lumOff val="85000"/>
                  </a:schemeClr>
                </a:solidFill>
              </a:ln>
              <a:effectLst/>
            </c:spPr>
          </c:upBars>
          <c:downBars>
            <c:spPr>
              <a:solidFill>
                <a:schemeClr val="dk1">
                  <a:lumMod val="65000"/>
                  <a:lumOff val="35000"/>
                </a:schemeClr>
              </a:solidFill>
              <a:ln w="9525"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c:spPr>
          </c:downBars>
        </c:upDownBars>
        <c:marker val="1"/>
        <c:smooth val="0"/>
        <c:axId val="73801680"/>
        <c:axId val="73808880"/>
      </c:lineChart>
      <c:catAx>
        <c:axId val="73801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rgbClr val="59595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pt-BR"/>
          </a:p>
        </c:txPr>
        <c:crossAx val="73808880"/>
        <c:crosses val="autoZero"/>
        <c:auto val="1"/>
        <c:lblAlgn val="ctr"/>
        <c:lblOffset val="100"/>
        <c:noMultiLvlLbl val="0"/>
      </c:catAx>
      <c:valAx>
        <c:axId val="73808880"/>
        <c:scaling>
          <c:orientation val="minMax"/>
          <c:max val="400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out"/>
        <c:minorTickMark val="none"/>
        <c:tickLblPos val="nextTo"/>
        <c:crossAx val="73801680"/>
        <c:crosses val="autoZero"/>
        <c:crossBetween val="between"/>
        <c:majorUnit val="8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solidFill>
                  <a:srgbClr val="59595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r>
              <a:rPr lang="en-US" sz="1400">
                <a:solidFill>
                  <a:srgbClr val="59595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Evolução da</a:t>
            </a:r>
            <a:r>
              <a:rPr lang="en-US" sz="1400" baseline="0">
                <a:solidFill>
                  <a:srgbClr val="59595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Infraestrutura 5G </a:t>
            </a:r>
            <a:endParaRPr lang="en-US" sz="1400">
              <a:solidFill>
                <a:srgbClr val="59595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c:rich>
      </c:tx>
      <c:layout>
        <c:manualLayout>
          <c:xMode val="edge"/>
          <c:yMode val="edge"/>
          <c:x val="0.14728172240136383"/>
          <c:y val="3.998305247484162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148871027313622"/>
          <c:y val="0.19871897293881172"/>
          <c:w val="0.93066189034183633"/>
          <c:h val="0.61716818174495491"/>
        </c:manualLayout>
      </c:layout>
      <c:lineChart>
        <c:grouping val="standard"/>
        <c:varyColors val="0"/>
        <c:ser>
          <c:idx val="0"/>
          <c:order val="0"/>
          <c:tx>
            <c:strRef>
              <c:f>GRAF_MOVEL!$AQ$6</c:f>
              <c:strCache>
                <c:ptCount val="1"/>
                <c:pt idx="0">
                  <c:v>antenas 5G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>
                    <a:solidFill>
                      <a:srgbClr val="0074B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GRAF_MOVEL!$AR$5:$AV$5</c:f>
              <c:strCache>
                <c:ptCount val="5"/>
                <c:pt idx="0">
                  <c:v>1T23</c:v>
                </c:pt>
                <c:pt idx="1">
                  <c:v>2T23</c:v>
                </c:pt>
                <c:pt idx="2">
                  <c:v>3T23</c:v>
                </c:pt>
                <c:pt idx="3">
                  <c:v>4T23</c:v>
                </c:pt>
                <c:pt idx="4">
                  <c:v>1T24</c:v>
                </c:pt>
              </c:strCache>
            </c:strRef>
          </c:cat>
          <c:val>
            <c:numRef>
              <c:f>GRAF_MOVEL!$AR$6:$AV$6</c:f>
              <c:numCache>
                <c:formatCode>_-* #,##0_-;\-* #,##0_-;_-* "-"??_-;_-@_-</c:formatCode>
                <c:ptCount val="5"/>
                <c:pt idx="0">
                  <c:v>10548</c:v>
                </c:pt>
                <c:pt idx="1">
                  <c:v>13800</c:v>
                </c:pt>
                <c:pt idx="2">
                  <c:v>17271</c:v>
                </c:pt>
                <c:pt idx="3">
                  <c:v>18407</c:v>
                </c:pt>
                <c:pt idx="4">
                  <c:v>20852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6F2-41E0-815C-188EEEC6208A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029803039"/>
        <c:axId val="1097171023"/>
      </c:lineChart>
      <c:lineChart>
        <c:grouping val="standard"/>
        <c:varyColors val="0"/>
        <c:ser>
          <c:idx val="1"/>
          <c:order val="1"/>
          <c:tx>
            <c:strRef>
              <c:f>GRAF_MOVEL!$AQ$7</c:f>
              <c:strCache>
                <c:ptCount val="1"/>
                <c:pt idx="0">
                  <c:v>municípios 5G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>
                    <a:solidFill>
                      <a:srgbClr val="FFC00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GRAF_MOVEL!$AR$7:$AV$7</c:f>
              <c:numCache>
                <c:formatCode>General</c:formatCode>
                <c:ptCount val="5"/>
                <c:pt idx="0">
                  <c:v>97</c:v>
                </c:pt>
                <c:pt idx="1">
                  <c:v>172</c:v>
                </c:pt>
                <c:pt idx="2">
                  <c:v>278</c:v>
                </c:pt>
                <c:pt idx="3">
                  <c:v>352</c:v>
                </c:pt>
                <c:pt idx="4">
                  <c:v>494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6F2-41E0-815C-188EEEC620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266687"/>
        <c:axId val="899211135"/>
      </c:lineChart>
      <c:catAx>
        <c:axId val="10298030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rgbClr val="59595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pt-BR"/>
          </a:p>
        </c:txPr>
        <c:crossAx val="1097171023"/>
        <c:crosses val="autoZero"/>
        <c:auto val="1"/>
        <c:lblAlgn val="ctr"/>
        <c:lblOffset val="100"/>
        <c:noMultiLvlLbl val="0"/>
      </c:catAx>
      <c:valAx>
        <c:axId val="1097171023"/>
        <c:scaling>
          <c:orientation val="minMax"/>
          <c:min val="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one"/>
        <c:spPr>
          <a:solidFill>
            <a:schemeClr val="bg1"/>
          </a:solidFill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029803039"/>
        <c:crosses val="autoZero"/>
        <c:crossBetween val="between"/>
      </c:valAx>
      <c:valAx>
        <c:axId val="899211135"/>
        <c:scaling>
          <c:orientation val="minMax"/>
          <c:max val="700"/>
          <c:min val="40"/>
        </c:scaling>
        <c:delete val="0"/>
        <c:axPos val="r"/>
        <c:numFmt formatCode="General" sourceLinked="1"/>
        <c:majorTickMark val="out"/>
        <c:minorTickMark val="none"/>
        <c:tickLblPos val="none"/>
        <c:spPr>
          <a:solidFill>
            <a:schemeClr val="bg1"/>
          </a:solidFill>
          <a:ln>
            <a:noFill/>
          </a:ln>
        </c:spPr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pt-BR"/>
          </a:p>
        </c:txPr>
        <c:crossAx val="44266687"/>
        <c:crosses val="max"/>
        <c:crossBetween val="between"/>
      </c:valAx>
      <c:catAx>
        <c:axId val="44266687"/>
        <c:scaling>
          <c:orientation val="minMax"/>
        </c:scaling>
        <c:delete val="1"/>
        <c:axPos val="b"/>
        <c:majorTickMark val="out"/>
        <c:minorTickMark val="none"/>
        <c:tickLblPos val="nextTo"/>
        <c:crossAx val="899211135"/>
        <c:crosses val="autoZero"/>
        <c:auto val="1"/>
        <c:lblAlgn val="ctr"/>
        <c:lblOffset val="100"/>
        <c:noMultiLvlLbl val="0"/>
      </c:catAx>
      <c:spPr>
        <a:noFill/>
      </c:spPr>
    </c:plotArea>
    <c:legend>
      <c:legendPos val="b"/>
      <c:layout>
        <c:manualLayout>
          <c:xMode val="edge"/>
          <c:yMode val="edge"/>
          <c:x val="0.10905305320564269"/>
          <c:y val="0.92081390506356942"/>
          <c:w val="0.76141699320233225"/>
          <c:h val="6.363749163017289E-2"/>
        </c:manualLayout>
      </c:layout>
      <c:overlay val="0"/>
      <c:txPr>
        <a:bodyPr/>
        <a:lstStyle/>
        <a:p>
          <a:pPr>
            <a:defRPr sz="900" b="1">
              <a:solidFill>
                <a:srgbClr val="59595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defRPr>
          </a:pPr>
          <a:endParaRPr lang="pt-BR"/>
        </a:p>
      </c:txPr>
    </c:legend>
    <c:plotVisOnly val="1"/>
    <c:dispBlanksAs val="gap"/>
    <c:showDLblsOverMax val="0"/>
    <c:extLst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b="1"/>
              <a:t>Receita Bruta Trimestral</a:t>
            </a:r>
          </a:p>
          <a:p>
            <a:pPr>
              <a:defRPr/>
            </a:pPr>
            <a:r>
              <a:rPr lang="pt-BR" sz="1100" i="1"/>
              <a:t>R$</a:t>
            </a:r>
            <a:r>
              <a:rPr lang="pt-BR" sz="1100" i="1" baseline="0"/>
              <a:t> bilhões</a:t>
            </a:r>
            <a:r>
              <a:rPr lang="pt-BR" i="1"/>
              <a:t>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3.0555497538934953E-2"/>
          <c:y val="0.20920827311839657"/>
          <c:w val="0.93888888888888888"/>
          <c:h val="0.567446077909320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TABELA_REL_TRI!$A$6</c:f>
              <c:strCache>
                <c:ptCount val="1"/>
                <c:pt idx="0">
                  <c:v>Receita Bruta (nominal)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TABELA_REL_TRI!$C$5:$AE$5</c:f>
              <c:strCache>
                <c:ptCount val="5"/>
                <c:pt idx="0">
                  <c:v>1T20</c:v>
                </c:pt>
                <c:pt idx="1">
                  <c:v>1T21</c:v>
                </c:pt>
                <c:pt idx="2">
                  <c:v>1T22</c:v>
                </c:pt>
                <c:pt idx="3">
                  <c:v>1T23</c:v>
                </c:pt>
                <c:pt idx="4">
                  <c:v>1T24</c:v>
                </c:pt>
              </c:strCache>
            </c:strRef>
          </c:cat>
          <c:val>
            <c:numRef>
              <c:f>TABELA_REL_TRI!$C$6:$AE$6</c:f>
              <c:numCache>
                <c:formatCode>#,##0.0</c:formatCode>
                <c:ptCount val="5"/>
                <c:pt idx="0">
                  <c:v>60.214947200244339</c:v>
                </c:pt>
                <c:pt idx="1">
                  <c:v>62.376270802668941</c:v>
                </c:pt>
                <c:pt idx="2">
                  <c:v>65.956433421062769</c:v>
                </c:pt>
                <c:pt idx="3">
                  <c:v>68.114134879618078</c:v>
                </c:pt>
                <c:pt idx="4">
                  <c:v>69.794215628911118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58-469C-8CE8-DAA70B29AD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6"/>
        <c:overlap val="-27"/>
        <c:axId val="258182175"/>
        <c:axId val="258180095"/>
      </c:barChart>
      <c:lineChart>
        <c:grouping val="standard"/>
        <c:varyColors val="0"/>
        <c:ser>
          <c:idx val="1"/>
          <c:order val="1"/>
          <c:tx>
            <c:strRef>
              <c:f>TABELA_REL_TRI!$A$12</c:f>
              <c:strCache>
                <c:ptCount val="1"/>
                <c:pt idx="0">
                  <c:v>Receita Bruta (real)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numFmt formatCode="#,##0.0" sourceLinked="0"/>
            <c:spPr>
              <a:solidFill>
                <a:schemeClr val="accent2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TABELA_REL_TRI!$C$5:$AB$5</c:f>
              <c:strCache>
                <c:ptCount val="4"/>
                <c:pt idx="0">
                  <c:v>1T20</c:v>
                </c:pt>
                <c:pt idx="1">
                  <c:v>1T21</c:v>
                </c:pt>
                <c:pt idx="2">
                  <c:v>1T22</c:v>
                </c:pt>
                <c:pt idx="3">
                  <c:v>1T23</c:v>
                </c:pt>
              </c:strCache>
            </c:strRef>
          </c:cat>
          <c:val>
            <c:numRef>
              <c:f>TABELA_REL_TRI!$C$12:$AE$12</c:f>
              <c:numCache>
                <c:formatCode>#,##0.0</c:formatCode>
                <c:ptCount val="5"/>
                <c:pt idx="0">
                  <c:v>77.334640970411456</c:v>
                </c:pt>
                <c:pt idx="1">
                  <c:v>75.505144107047371</c:v>
                </c:pt>
                <c:pt idx="2">
                  <c:v>71.733463789061318</c:v>
                </c:pt>
                <c:pt idx="3">
                  <c:v>70.78802072031138</c:v>
                </c:pt>
                <c:pt idx="4">
                  <c:v>69.794215628911118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358-469C-8CE8-DAA70B29AD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8182175"/>
        <c:axId val="258180095"/>
      </c:lineChart>
      <c:catAx>
        <c:axId val="2581821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pt-BR"/>
          </a:p>
        </c:txPr>
        <c:crossAx val="258180095"/>
        <c:crosses val="autoZero"/>
        <c:auto val="1"/>
        <c:lblAlgn val="ctr"/>
        <c:lblOffset val="0"/>
        <c:noMultiLvlLbl val="0"/>
      </c:catAx>
      <c:valAx>
        <c:axId val="258180095"/>
        <c:scaling>
          <c:orientation val="minMax"/>
          <c:max val="100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out"/>
        <c:minorTickMark val="none"/>
        <c:tickLblPos val="nextTo"/>
        <c:crossAx val="258182175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7850373141999551E-2"/>
          <c:y val="0.865422854477504"/>
          <c:w val="0.80252379679694086"/>
          <c:h val="0.1260528103685545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defRPr>
          </a:pPr>
          <a:endParaRPr lang="pt-BR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r>
              <a:rPr lang="pt-BR" sz="1200" b="1" i="0" u="none" strike="noStrike" kern="1200" spc="0" baseline="0">
                <a:solidFill>
                  <a:srgbClr val="000000">
                    <a:lumMod val="65000"/>
                    <a:lumOff val="35000"/>
                  </a:srgbClr>
                </a:solidFill>
              </a:rPr>
              <a:t>Receita por Serviço</a:t>
            </a:r>
            <a:endParaRPr lang="pt-BR" sz="1200" b="0" i="1" u="none" strike="noStrike" kern="1200" spc="0" baseline="0">
              <a:solidFill>
                <a:srgbClr val="000000">
                  <a:lumMod val="65000"/>
                  <a:lumOff val="35000"/>
                </a:srgbClr>
              </a:solidFill>
            </a:endParaRPr>
          </a:p>
          <a:p>
            <a:pPr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r>
              <a:rPr lang="pt-BR" sz="1100" b="0" i="1" u="none" strike="noStrike" kern="1200" spc="0" baseline="0">
                <a:solidFill>
                  <a:srgbClr val="000000">
                    <a:lumMod val="65000"/>
                    <a:lumOff val="35000"/>
                  </a:srgbClr>
                </a:solidFill>
              </a:rPr>
              <a:t>R$ bilhões </a:t>
            </a:r>
            <a:r>
              <a:rPr lang="pt-BR" sz="1000" b="0" i="1" u="none" strike="noStrike" kern="1200" spc="0" baseline="0">
                <a:solidFill>
                  <a:srgbClr val="000000">
                    <a:lumMod val="65000"/>
                    <a:lumOff val="35000"/>
                  </a:srgbClr>
                </a:solidFill>
              </a:rPr>
              <a:t>(valores nominais)</a:t>
            </a:r>
            <a:r>
              <a:rPr lang="pt-BR" sz="1200" b="1" i="0" u="none" strike="noStrike" kern="1200" spc="0" baseline="0">
                <a:solidFill>
                  <a:srgbClr val="000000">
                    <a:lumMod val="65000"/>
                    <a:lumOff val="35000"/>
                  </a:srgbClr>
                </a:solidFill>
              </a:rPr>
              <a:t> </a:t>
            </a:r>
            <a:endParaRPr lang="pt-BR" sz="1200" b="0" i="1" u="none" strike="noStrike" kern="1200" spc="0" baseline="0">
              <a:solidFill>
                <a:srgbClr val="000000">
                  <a:lumMod val="65000"/>
                  <a:lumOff val="35000"/>
                </a:srgbClr>
              </a:solidFill>
            </a:endParaRPr>
          </a:p>
        </c:rich>
      </c:tx>
      <c:layout>
        <c:manualLayout>
          <c:xMode val="edge"/>
          <c:yMode val="edge"/>
          <c:x val="0.26870040026838804"/>
          <c:y val="3.34863272219840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defRPr>
          </a:pPr>
          <a:endParaRPr lang="pt-BR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TABELA_REL_TRI!$A$7</c:f>
              <c:strCache>
                <c:ptCount val="1"/>
                <c:pt idx="0">
                  <c:v>indústria</c:v>
                </c:pt>
              </c:strCache>
            </c:strRef>
          </c:tx>
          <c:spPr>
            <a:solidFill>
              <a:srgbClr val="6F1C57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TABELA_REL_TRI!$K$5:$AE$5</c:f>
              <c:strCache>
                <c:ptCount val="5"/>
                <c:pt idx="0">
                  <c:v>1T20</c:v>
                </c:pt>
                <c:pt idx="1">
                  <c:v>1T21</c:v>
                </c:pt>
                <c:pt idx="2">
                  <c:v>1T22</c:v>
                </c:pt>
                <c:pt idx="3">
                  <c:v>1T23</c:v>
                </c:pt>
                <c:pt idx="4">
                  <c:v>1T24</c:v>
                </c:pt>
              </c:strCache>
            </c:strRef>
          </c:cat>
          <c:val>
            <c:numRef>
              <c:f>TABELA_REL_TRI!$K$7:$AE$7</c:f>
              <c:numCache>
                <c:formatCode>#,##0.0</c:formatCode>
                <c:ptCount val="5"/>
                <c:pt idx="0">
                  <c:v>9.7895000000000003</c:v>
                </c:pt>
                <c:pt idx="1">
                  <c:v>9.7895000000000003</c:v>
                </c:pt>
                <c:pt idx="2">
                  <c:v>11.140499999999999</c:v>
                </c:pt>
                <c:pt idx="3">
                  <c:v>9.2155000000000005</c:v>
                </c:pt>
                <c:pt idx="4">
                  <c:v>9.2155000000000005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2A-429F-ACFF-C12E63F96A7D}"/>
            </c:ext>
          </c:extLst>
        </c:ser>
        <c:ser>
          <c:idx val="1"/>
          <c:order val="1"/>
          <c:tx>
            <c:strRef>
              <c:f>TABELA_REL_TRI!$A$8</c:f>
              <c:strCache>
                <c:ptCount val="1"/>
                <c:pt idx="0">
                  <c:v>telefonia fixa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TABELA_REL_TRI!$K$5:$AE$5</c:f>
              <c:strCache>
                <c:ptCount val="5"/>
                <c:pt idx="0">
                  <c:v>1T20</c:v>
                </c:pt>
                <c:pt idx="1">
                  <c:v>1T21</c:v>
                </c:pt>
                <c:pt idx="2">
                  <c:v>1T22</c:v>
                </c:pt>
                <c:pt idx="3">
                  <c:v>1T23</c:v>
                </c:pt>
                <c:pt idx="4">
                  <c:v>1T24</c:v>
                </c:pt>
              </c:strCache>
            </c:strRef>
          </c:cat>
          <c:val>
            <c:numRef>
              <c:f>TABELA_REL_TRI!$K$8:$AE$8</c:f>
              <c:numCache>
                <c:formatCode>#,##0.0</c:formatCode>
                <c:ptCount val="5"/>
                <c:pt idx="0">
                  <c:v>5.1138163492962985</c:v>
                </c:pt>
                <c:pt idx="1">
                  <c:v>4.3291832262900565</c:v>
                </c:pt>
                <c:pt idx="2">
                  <c:v>4.2871128962235829</c:v>
                </c:pt>
                <c:pt idx="3">
                  <c:v>3.613633804575108</c:v>
                </c:pt>
                <c:pt idx="4">
                  <c:v>2.7419533904041651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2A-429F-ACFF-C12E63F96A7D}"/>
            </c:ext>
          </c:extLst>
        </c:ser>
        <c:ser>
          <c:idx val="2"/>
          <c:order val="2"/>
          <c:tx>
            <c:strRef>
              <c:f>TABELA_REL_TRI!$A$9</c:f>
              <c:strCache>
                <c:ptCount val="1"/>
                <c:pt idx="0">
                  <c:v>banda larga fixa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TABELA_REL_TRI!$K$5:$AE$5</c:f>
              <c:strCache>
                <c:ptCount val="5"/>
                <c:pt idx="0">
                  <c:v>1T20</c:v>
                </c:pt>
                <c:pt idx="1">
                  <c:v>1T21</c:v>
                </c:pt>
                <c:pt idx="2">
                  <c:v>1T22</c:v>
                </c:pt>
                <c:pt idx="3">
                  <c:v>1T23</c:v>
                </c:pt>
                <c:pt idx="4">
                  <c:v>1T24</c:v>
                </c:pt>
              </c:strCache>
            </c:strRef>
          </c:cat>
          <c:val>
            <c:numRef>
              <c:f>TABELA_REL_TRI!$K$9:$AE$9</c:f>
              <c:numCache>
                <c:formatCode>#,##0.0</c:formatCode>
                <c:ptCount val="5"/>
                <c:pt idx="0">
                  <c:v>13.644200263033781</c:v>
                </c:pt>
                <c:pt idx="1">
                  <c:v>16.698976840429456</c:v>
                </c:pt>
                <c:pt idx="2">
                  <c:v>18.362180695821465</c:v>
                </c:pt>
                <c:pt idx="3">
                  <c:v>21.272876271906654</c:v>
                </c:pt>
                <c:pt idx="4">
                  <c:v>22.688648957408834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B2A-429F-ACFF-C12E63F96A7D}"/>
            </c:ext>
          </c:extLst>
        </c:ser>
        <c:ser>
          <c:idx val="3"/>
          <c:order val="3"/>
          <c:tx>
            <c:strRef>
              <c:f>TABELA_REL_TRI!$A$10</c:f>
              <c:strCache>
                <c:ptCount val="1"/>
                <c:pt idx="0">
                  <c:v>telefonia móvel</c:v>
                </c:pt>
              </c:strCache>
            </c:strRef>
          </c:tx>
          <c:spPr>
            <a:solidFill>
              <a:srgbClr val="0074BC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TABELA_REL_TRI!$K$5:$AE$5</c:f>
              <c:strCache>
                <c:ptCount val="5"/>
                <c:pt idx="0">
                  <c:v>1T20</c:v>
                </c:pt>
                <c:pt idx="1">
                  <c:v>1T21</c:v>
                </c:pt>
                <c:pt idx="2">
                  <c:v>1T22</c:v>
                </c:pt>
                <c:pt idx="3">
                  <c:v>1T23</c:v>
                </c:pt>
                <c:pt idx="4">
                  <c:v>1T24</c:v>
                </c:pt>
              </c:strCache>
              <c:extLst xmlns:c15="http://schemas.microsoft.com/office/drawing/2012/chart"/>
            </c:strRef>
          </c:cat>
          <c:val>
            <c:numRef>
              <c:f>TABELA_REL_TRI!$K$10:$AE$10</c:f>
              <c:numCache>
                <c:formatCode>#,##0.0</c:formatCode>
                <c:ptCount val="5"/>
                <c:pt idx="0">
                  <c:v>25.325041495986216</c:v>
                </c:pt>
                <c:pt idx="1">
                  <c:v>25.671862158247507</c:v>
                </c:pt>
                <c:pt idx="2">
                  <c:v>26.738484229128225</c:v>
                </c:pt>
                <c:pt idx="3">
                  <c:v>28.499883821752459</c:v>
                </c:pt>
                <c:pt idx="4">
                  <c:v>30.782711871615653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3-EB2A-429F-ACFF-C12E63F96A7D}"/>
            </c:ext>
          </c:extLst>
        </c:ser>
        <c:ser>
          <c:idx val="4"/>
          <c:order val="4"/>
          <c:tx>
            <c:strRef>
              <c:f>TABELA_REL_TRI!$A$11</c:f>
              <c:strCache>
                <c:ptCount val="1"/>
                <c:pt idx="0">
                  <c:v>TV por assinatura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TABELA_REL_TRI!$K$5:$AE$5</c:f>
              <c:strCache>
                <c:ptCount val="5"/>
                <c:pt idx="0">
                  <c:v>1T20</c:v>
                </c:pt>
                <c:pt idx="1">
                  <c:v>1T21</c:v>
                </c:pt>
                <c:pt idx="2">
                  <c:v>1T22</c:v>
                </c:pt>
                <c:pt idx="3">
                  <c:v>1T23</c:v>
                </c:pt>
                <c:pt idx="4">
                  <c:v>1T24</c:v>
                </c:pt>
              </c:strCache>
            </c:strRef>
          </c:cat>
          <c:val>
            <c:numRef>
              <c:f>TABELA_REL_TRI!$K$11:$AE$11</c:f>
              <c:numCache>
                <c:formatCode>#,##0.0</c:formatCode>
                <c:ptCount val="5"/>
                <c:pt idx="0">
                  <c:v>6.342389091928041</c:v>
                </c:pt>
                <c:pt idx="1">
                  <c:v>5.8867485777019262</c:v>
                </c:pt>
                <c:pt idx="2">
                  <c:v>5.4281555998894948</c:v>
                </c:pt>
                <c:pt idx="3">
                  <c:v>5.512240981383858</c:v>
                </c:pt>
                <c:pt idx="4">
                  <c:v>4.3654014094824554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B2A-429F-ACFF-C12E63F96A7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46"/>
        <c:overlap val="100"/>
        <c:axId val="1234947167"/>
        <c:axId val="1927269471"/>
        <c:extLst>
          <c:ext xmlns:c15="http://schemas.microsoft.com/office/drawing/2012/chart" uri="{02D57815-91ED-43cb-92C2-25804820EDAC}">
            <c15:filteredBarSeries>
              <c15:ser>
                <c:idx val="5"/>
                <c:order val="5"/>
                <c:tx>
                  <c:strRef>
                    <c:extLst>
                      <c:ext uri="{02D57815-91ED-43cb-92C2-25804820EDAC}">
                        <c15:formulaRef>
                          <c15:sqref>TABELA_REL_TRI!$A$34</c15:sqref>
                        </c15:formulaRef>
                      </c:ext>
                    </c:extLst>
                    <c:strCache>
                      <c:ptCount val="1"/>
                      <c:pt idx="0">
                        <c:v>% de Satélite</c:v>
                      </c:pt>
                    </c:strCache>
                  </c:strRef>
                </c:tx>
                <c:spPr>
                  <a:solidFill>
                    <a:schemeClr val="accent6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TABELA_REL_TRI!$K$5:$AE$5</c15:sqref>
                        </c15:formulaRef>
                      </c:ext>
                    </c:extLst>
                    <c:strCache>
                      <c:ptCount val="5"/>
                      <c:pt idx="0">
                        <c:v>1T20</c:v>
                      </c:pt>
                      <c:pt idx="1">
                        <c:v>1T21</c:v>
                      </c:pt>
                      <c:pt idx="2">
                        <c:v>1T22</c:v>
                      </c:pt>
                      <c:pt idx="3">
                        <c:v>1T23</c:v>
                      </c:pt>
                      <c:pt idx="4">
                        <c:v>1T24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TABELA_REL_TRI!$K$34:$AD$34</c15:sqref>
                        </c15:formulaRef>
                      </c:ext>
                    </c:extLst>
                    <c:numCache>
                      <c:formatCode>0.0%</c:formatCode>
                      <c:ptCount val="4"/>
                      <c:pt idx="0">
                        <c:v>8.3451225597866718E-3</c:v>
                      </c:pt>
                      <c:pt idx="1">
                        <c:v>8.7743147396870426E-3</c:v>
                      </c:pt>
                      <c:pt idx="2">
                        <c:v>7.8750415868608526E-3</c:v>
                      </c:pt>
                      <c:pt idx="3">
                        <c:v>6.5884562372075239E-3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5-EB2A-429F-ACFF-C12E63F96A7D}"/>
                  </c:ext>
                </c:extLst>
              </c15:ser>
            </c15:filteredBarSeries>
          </c:ext>
        </c:extLst>
      </c:barChart>
      <c:catAx>
        <c:axId val="12349471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rgbClr val="40404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pt-BR"/>
          </a:p>
        </c:txPr>
        <c:crossAx val="1927269471"/>
        <c:crosses val="autoZero"/>
        <c:auto val="1"/>
        <c:lblAlgn val="ctr"/>
        <c:lblOffset val="100"/>
        <c:noMultiLvlLbl val="0"/>
      </c:catAx>
      <c:valAx>
        <c:axId val="1927269471"/>
        <c:scaling>
          <c:orientation val="minMax"/>
          <c:max val="8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out"/>
        <c:minorTickMark val="none"/>
        <c:tickLblPos val="nextTo"/>
        <c:crossAx val="1234947167"/>
        <c:crosses val="autoZero"/>
        <c:crossBetween val="between"/>
        <c:majorUnit val="20"/>
        <c:min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1" i="0" u="none" strike="noStrike" kern="1200" baseline="0">
              <a:solidFill>
                <a:srgbClr val="40404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b="1"/>
              <a:t>Acessos</a:t>
            </a:r>
            <a:r>
              <a:rPr lang="pt-BR" b="1" baseline="0"/>
              <a:t> Telefonia Móvel</a:t>
            </a:r>
            <a:endParaRPr lang="pt-BR" b="1"/>
          </a:p>
          <a:p>
            <a:pPr>
              <a:defRPr/>
            </a:pPr>
            <a:r>
              <a:rPr lang="pt-BR" sz="1100" i="1" baseline="0"/>
              <a:t>milhões</a:t>
            </a:r>
            <a:r>
              <a:rPr lang="pt-BR" i="1"/>
              <a:t> </a:t>
            </a:r>
          </a:p>
        </c:rich>
      </c:tx>
      <c:layout>
        <c:manualLayout>
          <c:xMode val="edge"/>
          <c:yMode val="edge"/>
          <c:x val="0.2039813508619841"/>
          <c:y val="6.961927334843202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3.4374991541586727E-2"/>
          <c:y val="0.2243644529351633"/>
          <c:w val="0.93888888888888888"/>
          <c:h val="0.567446077909320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TABELA_REL_TRI!$A$24</c:f>
              <c:strCache>
                <c:ptCount val="1"/>
                <c:pt idx="0">
                  <c:v>Telefonia móvel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TABELA_REL_TRI!$D$5:$AE$5</c:f>
              <c:strCache>
                <c:ptCount val="5"/>
                <c:pt idx="0">
                  <c:v>1T20</c:v>
                </c:pt>
                <c:pt idx="1">
                  <c:v>1T21</c:v>
                </c:pt>
                <c:pt idx="2">
                  <c:v>1T22</c:v>
                </c:pt>
                <c:pt idx="3">
                  <c:v>1T23</c:v>
                </c:pt>
                <c:pt idx="4">
                  <c:v>1T24</c:v>
                </c:pt>
              </c:strCache>
            </c:strRef>
          </c:cat>
          <c:val>
            <c:numRef>
              <c:f>TABELA_REL_TRI!$D$24:$AE$24</c:f>
              <c:numCache>
                <c:formatCode>#,##0.0</c:formatCode>
                <c:ptCount val="5"/>
                <c:pt idx="0">
                  <c:v>226.28075100000001</c:v>
                </c:pt>
                <c:pt idx="1">
                  <c:v>240.558246</c:v>
                </c:pt>
                <c:pt idx="2">
                  <c:v>258.27256299999999</c:v>
                </c:pt>
                <c:pt idx="3">
                  <c:v>251.16571799999997</c:v>
                </c:pt>
                <c:pt idx="4">
                  <c:v>258.16849300000001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1C-418E-8E92-CD1B8C3747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3"/>
        <c:overlap val="-27"/>
        <c:axId val="258182175"/>
        <c:axId val="258180095"/>
      </c:barChart>
      <c:lineChart>
        <c:grouping val="standard"/>
        <c:varyColors val="0"/>
        <c:ser>
          <c:idx val="1"/>
          <c:order val="1"/>
          <c:tx>
            <c:strRef>
              <c:f>TABELA_REL_TRI!$A$25</c:f>
              <c:strCache>
                <c:ptCount val="1"/>
                <c:pt idx="0">
                  <c:v>% de pré-pago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numFmt formatCode="0%" sourceLinked="0"/>
            <c:spPr>
              <a:solidFill>
                <a:schemeClr val="accent2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pt-BR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TABELA_REL_TRI!$D$5:$AA$5</c:f>
              <c:strCache>
                <c:ptCount val="4"/>
                <c:pt idx="0">
                  <c:v>1T20</c:v>
                </c:pt>
                <c:pt idx="1">
                  <c:v>1T21</c:v>
                </c:pt>
                <c:pt idx="2">
                  <c:v>1T22</c:v>
                </c:pt>
                <c:pt idx="3">
                  <c:v>1T23</c:v>
                </c:pt>
              </c:strCache>
            </c:strRef>
          </c:cat>
          <c:val>
            <c:numRef>
              <c:f>TABELA_REL_TRI!$D$25:$AE$25</c:f>
              <c:numCache>
                <c:formatCode>0.0%</c:formatCode>
                <c:ptCount val="5"/>
                <c:pt idx="0">
                  <c:v>0.50513864080290238</c:v>
                </c:pt>
                <c:pt idx="1">
                  <c:v>0.48300739971252832</c:v>
                </c:pt>
                <c:pt idx="2">
                  <c:v>0.46324298102079081</c:v>
                </c:pt>
                <c:pt idx="3">
                  <c:v>0.44181413723030472</c:v>
                </c:pt>
                <c:pt idx="4">
                  <c:v>0.41493904912711405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E1C-418E-8E92-CD1B8C3747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99427839"/>
        <c:axId val="1299425759"/>
      </c:lineChart>
      <c:catAx>
        <c:axId val="2581821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pt-BR"/>
          </a:p>
        </c:txPr>
        <c:crossAx val="258180095"/>
        <c:crosses val="autoZero"/>
        <c:auto val="1"/>
        <c:lblAlgn val="ctr"/>
        <c:lblOffset val="0"/>
        <c:noMultiLvlLbl val="0"/>
      </c:catAx>
      <c:valAx>
        <c:axId val="258180095"/>
        <c:scaling>
          <c:orientation val="minMax"/>
          <c:min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out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58182175"/>
        <c:crosses val="autoZero"/>
        <c:crossBetween val="between"/>
      </c:valAx>
      <c:valAx>
        <c:axId val="1299425759"/>
        <c:scaling>
          <c:orientation val="minMax"/>
          <c:max val="1"/>
        </c:scaling>
        <c:delete val="0"/>
        <c:axPos val="r"/>
        <c:numFmt formatCode="0.0%" sourceLinked="1"/>
        <c:majorTickMark val="out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299427839"/>
        <c:crosses val="max"/>
        <c:crossBetween val="between"/>
      </c:valAx>
      <c:catAx>
        <c:axId val="1299427839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99425759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7850459613043904E-2"/>
          <c:y val="0.84580703405976343"/>
          <c:w val="0.80252379679694086"/>
          <c:h val="0.1260528103685545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defRPr>
          </a:pPr>
          <a:endParaRPr lang="pt-BR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b="1"/>
              <a:t>Acessos</a:t>
            </a:r>
            <a:r>
              <a:rPr lang="pt-BR" b="1" baseline="0"/>
              <a:t> Telefonia Móvel</a:t>
            </a:r>
            <a:endParaRPr lang="pt-BR" b="1"/>
          </a:p>
          <a:p>
            <a:pPr>
              <a:defRPr/>
            </a:pPr>
            <a:r>
              <a:rPr lang="pt-BR" sz="1100" i="1" baseline="0"/>
              <a:t>milhões</a:t>
            </a:r>
            <a:r>
              <a:rPr lang="pt-BR" i="1"/>
              <a:t> </a:t>
            </a:r>
          </a:p>
        </c:rich>
      </c:tx>
      <c:layout>
        <c:manualLayout>
          <c:xMode val="edge"/>
          <c:yMode val="edge"/>
          <c:x val="0.23850511606895403"/>
          <c:y val="4.884130484666222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7.7783958703441181E-2"/>
          <c:y val="0.20508647426213969"/>
          <c:w val="0.8616530286655345"/>
          <c:h val="0.58672409269763626"/>
        </c:manualLayout>
      </c:layout>
      <c:lineChart>
        <c:grouping val="standard"/>
        <c:varyColors val="0"/>
        <c:ser>
          <c:idx val="0"/>
          <c:order val="0"/>
          <c:tx>
            <c:strRef>
              <c:f>TABELA_REL_TRI!$A$52</c:f>
              <c:strCache>
                <c:ptCount val="1"/>
                <c:pt idx="0">
                  <c:v>2G</c:v>
                </c:pt>
              </c:strCache>
            </c:strRef>
          </c:tx>
          <c:spPr>
            <a:ln w="28575" cap="rnd">
              <a:solidFill>
                <a:srgbClr val="006D38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6.3400360251029436E-2"/>
                  <c:y val="2.95733213229319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926-4315-99F7-BA70563386B3}"/>
                </c:ext>
              </c:extLst>
            </c:dLbl>
            <c:dLbl>
              <c:idx val="1"/>
              <c:layout>
                <c:manualLayout>
                  <c:x val="-7.0643019858289094E-2"/>
                  <c:y val="2.59346739600058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926-4315-99F7-BA70563386B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926-4315-99F7-BA70563386B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926-4315-99F7-BA70563386B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926-4315-99F7-BA70563386B3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006D38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pt-BR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TABELA_REL_TRI!$K$5:$AE$5</c:f>
              <c:strCache>
                <c:ptCount val="5"/>
                <c:pt idx="0">
                  <c:v>1T20</c:v>
                </c:pt>
                <c:pt idx="1">
                  <c:v>1T21</c:v>
                </c:pt>
                <c:pt idx="2">
                  <c:v>1T22</c:v>
                </c:pt>
                <c:pt idx="3">
                  <c:v>1T23</c:v>
                </c:pt>
                <c:pt idx="4">
                  <c:v>1T24</c:v>
                </c:pt>
              </c:strCache>
            </c:strRef>
          </c:cat>
          <c:val>
            <c:numRef>
              <c:f>TABELA_REL_TRI!$K$52:$AE$52</c:f>
              <c:numCache>
                <c:formatCode>#,##0.0</c:formatCode>
                <c:ptCount val="5"/>
                <c:pt idx="0">
                  <c:v>29.042777000000001</c:v>
                </c:pt>
                <c:pt idx="1">
                  <c:v>26.835166000000001</c:v>
                </c:pt>
                <c:pt idx="2">
                  <c:v>27.104945000000001</c:v>
                </c:pt>
                <c:pt idx="3">
                  <c:v>22.724675000000001</c:v>
                </c:pt>
                <c:pt idx="4">
                  <c:v>20.220122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0926-4315-99F7-BA70563386B3}"/>
            </c:ext>
          </c:extLst>
        </c:ser>
        <c:ser>
          <c:idx val="1"/>
          <c:order val="1"/>
          <c:tx>
            <c:strRef>
              <c:f>TABELA_REL_TRI!$A$53</c:f>
              <c:strCache>
                <c:ptCount val="1"/>
                <c:pt idx="0">
                  <c:v>3G</c:v>
                </c:pt>
              </c:strCache>
            </c:strRef>
          </c:tx>
          <c:spPr>
            <a:ln w="28575" cap="rnd">
              <a:solidFill>
                <a:srgbClr val="0074BC"/>
              </a:solidFill>
              <a:round/>
            </a:ln>
            <a:effectLst/>
          </c:spPr>
          <c:marker>
            <c:symbol val="none"/>
          </c:marker>
          <c:dLbls>
            <c:dLbl>
              <c:idx val="4"/>
              <c:layout>
                <c:manualLayout>
                  <c:x val="-2.5695473537346317E-2"/>
                  <c:y val="2.86453229915526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926-4315-99F7-BA70563386B3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0074B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TABELA_REL_TRI!$K$5:$AE$5</c:f>
              <c:strCache>
                <c:ptCount val="5"/>
                <c:pt idx="0">
                  <c:v>1T20</c:v>
                </c:pt>
                <c:pt idx="1">
                  <c:v>1T21</c:v>
                </c:pt>
                <c:pt idx="2">
                  <c:v>1T22</c:v>
                </c:pt>
                <c:pt idx="3">
                  <c:v>1T23</c:v>
                </c:pt>
                <c:pt idx="4">
                  <c:v>1T24</c:v>
                </c:pt>
              </c:strCache>
            </c:strRef>
          </c:cat>
          <c:val>
            <c:numRef>
              <c:f>TABELA_REL_TRI!$K$53:$AE$53</c:f>
              <c:numCache>
                <c:formatCode>#,##0.0</c:formatCode>
                <c:ptCount val="5"/>
                <c:pt idx="0">
                  <c:v>39.661453000000002</c:v>
                </c:pt>
                <c:pt idx="1">
                  <c:v>32.468429</c:v>
                </c:pt>
                <c:pt idx="2">
                  <c:v>28.498156000000002</c:v>
                </c:pt>
                <c:pt idx="3">
                  <c:v>22.780297000000001</c:v>
                </c:pt>
                <c:pt idx="4">
                  <c:v>19.490214000000002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0926-4315-99F7-BA70563386B3}"/>
            </c:ext>
          </c:extLst>
        </c:ser>
        <c:ser>
          <c:idx val="2"/>
          <c:order val="2"/>
          <c:tx>
            <c:strRef>
              <c:f>TABELA_REL_TRI!$A$54</c:f>
              <c:strCache>
                <c:ptCount val="1"/>
                <c:pt idx="0">
                  <c:v>4G</c:v>
                </c:pt>
              </c:strCache>
            </c:strRef>
          </c:tx>
          <c:spPr>
            <a:ln w="28575" cap="rnd">
              <a:solidFill>
                <a:srgbClr val="FFC20E"/>
              </a:solidFill>
              <a:round/>
            </a:ln>
            <a:effectLst/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FFC20E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TABELA_REL_TRI!$K$5:$AE$5</c:f>
              <c:strCache>
                <c:ptCount val="5"/>
                <c:pt idx="0">
                  <c:v>1T20</c:v>
                </c:pt>
                <c:pt idx="1">
                  <c:v>1T21</c:v>
                </c:pt>
                <c:pt idx="2">
                  <c:v>1T22</c:v>
                </c:pt>
                <c:pt idx="3">
                  <c:v>1T23</c:v>
                </c:pt>
                <c:pt idx="4">
                  <c:v>1T24</c:v>
                </c:pt>
              </c:strCache>
            </c:strRef>
          </c:cat>
          <c:val>
            <c:numRef>
              <c:f>TABELA_REL_TRI!$K$54:$AE$54</c:f>
              <c:numCache>
                <c:formatCode>#,##0.0</c:formatCode>
                <c:ptCount val="5"/>
                <c:pt idx="0">
                  <c:v>157.57652100000001</c:v>
                </c:pt>
                <c:pt idx="1">
                  <c:v>181.61468300000001</c:v>
                </c:pt>
                <c:pt idx="2">
                  <c:v>200.680035</c:v>
                </c:pt>
                <c:pt idx="3">
                  <c:v>197.46962600000001</c:v>
                </c:pt>
                <c:pt idx="4">
                  <c:v>194.17403999999999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0926-4315-99F7-BA70563386B3}"/>
            </c:ext>
          </c:extLst>
        </c:ser>
        <c:ser>
          <c:idx val="3"/>
          <c:order val="3"/>
          <c:tx>
            <c:strRef>
              <c:f>TABELA_REL_TRI!$A$55</c:f>
              <c:strCache>
                <c:ptCount val="1"/>
                <c:pt idx="0">
                  <c:v>5G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dLbls>
            <c:dLbl>
              <c:idx val="2"/>
              <c:layout>
                <c:manualLayout>
                  <c:x val="-5.6710024724843155E-2"/>
                  <c:y val="-2.61618745394389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926-4315-99F7-BA70563386B3}"/>
                </c:ext>
              </c:extLst>
            </c:dLbl>
            <c:dLbl>
              <c:idx val="3"/>
              <c:layout>
                <c:manualLayout>
                  <c:x val="-5.4102667266229615E-2"/>
                  <c:y val="-2.136774175803409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926-4315-99F7-BA70563386B3}"/>
                </c:ext>
              </c:extLst>
            </c:dLbl>
            <c:dLbl>
              <c:idx val="4"/>
              <c:layout>
                <c:manualLayout>
                  <c:x val="-1.480439543894937E-2"/>
                  <c:y val="-3.70778166282173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926-4315-99F7-BA70563386B3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6F1C57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pt-BR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TABELA_REL_TRI!$K$5:$AE$5</c:f>
              <c:strCache>
                <c:ptCount val="5"/>
                <c:pt idx="0">
                  <c:v>1T20</c:v>
                </c:pt>
                <c:pt idx="1">
                  <c:v>1T21</c:v>
                </c:pt>
                <c:pt idx="2">
                  <c:v>1T22</c:v>
                </c:pt>
                <c:pt idx="3">
                  <c:v>1T23</c:v>
                </c:pt>
                <c:pt idx="4">
                  <c:v>1T24</c:v>
                </c:pt>
              </c:strCache>
            </c:strRef>
          </c:cat>
          <c:val>
            <c:numRef>
              <c:f>TABELA_REL_TRI!$K$55:$AE$55</c:f>
              <c:numCache>
                <c:formatCode>General</c:formatCode>
                <c:ptCount val="5"/>
                <c:pt idx="2" formatCode="#,##0.0">
                  <c:v>1.9894270000000001</c:v>
                </c:pt>
                <c:pt idx="3" formatCode="#,##0.0">
                  <c:v>8.1911199999999997</c:v>
                </c:pt>
                <c:pt idx="4" formatCode="#,##0.0">
                  <c:v>24.284116999999998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0926-4315-99F7-BA70563386B3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258182175"/>
        <c:axId val="258180095"/>
      </c:lineChart>
      <c:catAx>
        <c:axId val="2581821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b" anchorCtr="0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pt-BR"/>
          </a:p>
        </c:txPr>
        <c:crossAx val="258180095"/>
        <c:crosses val="autoZero"/>
        <c:auto val="1"/>
        <c:lblAlgn val="ctr"/>
        <c:lblOffset val="0"/>
        <c:noMultiLvlLbl val="0"/>
      </c:catAx>
      <c:valAx>
        <c:axId val="258180095"/>
        <c:scaling>
          <c:orientation val="minMax"/>
          <c:max val="230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out"/>
        <c:minorTickMark val="none"/>
        <c:tickLblPos val="nextTo"/>
        <c:crossAx val="2581821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7850334151211273E-2"/>
          <c:y val="0.90292344061611762"/>
          <c:w val="0.85000510966130205"/>
          <c:h val="7.910075709772677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defRPr>
          </a:pPr>
          <a:endParaRPr lang="pt-BR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b="1"/>
              <a:t>Antenas</a:t>
            </a:r>
          </a:p>
          <a:p>
            <a:pPr>
              <a:defRPr/>
            </a:pPr>
            <a:r>
              <a:rPr lang="pt-BR" sz="1100" i="1" baseline="0"/>
              <a:t>mil</a:t>
            </a:r>
            <a:endParaRPr lang="pt-BR" i="1"/>
          </a:p>
        </c:rich>
      </c:tx>
      <c:layout>
        <c:manualLayout>
          <c:xMode val="edge"/>
          <c:yMode val="edge"/>
          <c:x val="0.39146737383903829"/>
          <c:y val="2.86372006587600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3.4374991541586727E-2"/>
          <c:y val="0.2243644529351633"/>
          <c:w val="0.93888888888888888"/>
          <c:h val="0.567446077909320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TABELA_REL_TRI!$A$46</c:f>
              <c:strCache>
                <c:ptCount val="1"/>
                <c:pt idx="0">
                  <c:v>Antenas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TABELA_REL_TRI!$D$5:$AE$5</c:f>
              <c:strCache>
                <c:ptCount val="5"/>
                <c:pt idx="0">
                  <c:v>1T20</c:v>
                </c:pt>
                <c:pt idx="1">
                  <c:v>1T21</c:v>
                </c:pt>
                <c:pt idx="2">
                  <c:v>1T22</c:v>
                </c:pt>
                <c:pt idx="3">
                  <c:v>1T23</c:v>
                </c:pt>
                <c:pt idx="4">
                  <c:v>1T24</c:v>
                </c:pt>
              </c:strCache>
            </c:strRef>
          </c:cat>
          <c:val>
            <c:numRef>
              <c:f>TABELA_REL_TRI!$D$46:$AE$46</c:f>
              <c:numCache>
                <c:formatCode>0.0</c:formatCode>
                <c:ptCount val="5"/>
                <c:pt idx="0">
                  <c:v>94.126999999999995</c:v>
                </c:pt>
                <c:pt idx="1">
                  <c:v>103.203</c:v>
                </c:pt>
                <c:pt idx="2">
                  <c:v>97.409000000000006</c:v>
                </c:pt>
                <c:pt idx="3">
                  <c:v>88.430999999999997</c:v>
                </c:pt>
                <c:pt idx="4">
                  <c:v>98.028000000000006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FF-4C18-8890-0239E54CAB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1"/>
        <c:overlap val="-27"/>
        <c:axId val="258182175"/>
        <c:axId val="258180095"/>
      </c:barChart>
      <c:catAx>
        <c:axId val="2581821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pt-BR"/>
          </a:p>
        </c:txPr>
        <c:crossAx val="258180095"/>
        <c:crosses val="autoZero"/>
        <c:auto val="1"/>
        <c:lblAlgn val="ctr"/>
        <c:lblOffset val="0"/>
        <c:noMultiLvlLbl val="0"/>
      </c:catAx>
      <c:valAx>
        <c:axId val="258180095"/>
        <c:scaling>
          <c:orientation val="minMax"/>
          <c:max val="110"/>
          <c:min val="5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out"/>
        <c:minorTickMark val="none"/>
        <c:tickLblPos val="nextTo"/>
        <c:crossAx val="258182175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b="1"/>
              <a:t>Banda Larga Total</a:t>
            </a:r>
          </a:p>
          <a:p>
            <a:pPr>
              <a:defRPr/>
            </a:pPr>
            <a:r>
              <a:rPr lang="pt-BR" sz="1100" i="1" baseline="0"/>
              <a:t>milhões</a:t>
            </a:r>
            <a:r>
              <a:rPr lang="pt-BR" i="1"/>
              <a:t> </a:t>
            </a:r>
          </a:p>
        </c:rich>
      </c:tx>
      <c:layout>
        <c:manualLayout>
          <c:xMode val="edge"/>
          <c:yMode val="edge"/>
          <c:x val="0.29508307224681263"/>
          <c:y val="1.881590334252475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3.4374991541586727E-2"/>
          <c:y val="0.2243644529351633"/>
          <c:w val="0.93888888888888888"/>
          <c:h val="0.5674460779093202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TABELA_REL_TRI!$A$28</c:f>
              <c:strCache>
                <c:ptCount val="1"/>
                <c:pt idx="0">
                  <c:v>Banda larga fixa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TABELA_REL_TRI!$D$5:$AE$5</c:f>
              <c:strCache>
                <c:ptCount val="5"/>
                <c:pt idx="0">
                  <c:v>1T20</c:v>
                </c:pt>
                <c:pt idx="1">
                  <c:v>1T21</c:v>
                </c:pt>
                <c:pt idx="2">
                  <c:v>1T22</c:v>
                </c:pt>
                <c:pt idx="3">
                  <c:v>1T23</c:v>
                </c:pt>
                <c:pt idx="4">
                  <c:v>1T24</c:v>
                </c:pt>
              </c:strCache>
            </c:strRef>
          </c:cat>
          <c:val>
            <c:numRef>
              <c:f>TABELA_REL_TRI!$D$28:$AE$28</c:f>
              <c:numCache>
                <c:formatCode>#,##0.0</c:formatCode>
                <c:ptCount val="5"/>
                <c:pt idx="0">
                  <c:v>33.216768000000002</c:v>
                </c:pt>
                <c:pt idx="1">
                  <c:v>36.253227000000003</c:v>
                </c:pt>
                <c:pt idx="2">
                  <c:v>42.768917000000002</c:v>
                </c:pt>
                <c:pt idx="3">
                  <c:v>45.716324</c:v>
                </c:pt>
                <c:pt idx="4">
                  <c:v>48.317053999999999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A2-4425-AD56-8CCCA6F5F20D}"/>
            </c:ext>
          </c:extLst>
        </c:ser>
        <c:ser>
          <c:idx val="1"/>
          <c:order val="1"/>
          <c:tx>
            <c:strRef>
              <c:f>TABELA_REL_TRI!$A$35</c:f>
              <c:strCache>
                <c:ptCount val="1"/>
                <c:pt idx="0">
                  <c:v>Banda larga móvel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TABELA_REL_TRI!$D$5:$AE$5</c:f>
              <c:strCache>
                <c:ptCount val="5"/>
                <c:pt idx="0">
                  <c:v>1T20</c:v>
                </c:pt>
                <c:pt idx="1">
                  <c:v>1T21</c:v>
                </c:pt>
                <c:pt idx="2">
                  <c:v>1T22</c:v>
                </c:pt>
                <c:pt idx="3">
                  <c:v>1T23</c:v>
                </c:pt>
                <c:pt idx="4">
                  <c:v>1T24</c:v>
                </c:pt>
              </c:strCache>
            </c:strRef>
          </c:cat>
          <c:val>
            <c:numRef>
              <c:f>TABELA_REL_TRI!$D$35:$AE$35</c:f>
              <c:numCache>
                <c:formatCode>#,##0.0</c:formatCode>
                <c:ptCount val="5"/>
                <c:pt idx="0">
                  <c:v>197.23797400000001</c:v>
                </c:pt>
                <c:pt idx="1">
                  <c:v>214.08311200000003</c:v>
                </c:pt>
                <c:pt idx="2">
                  <c:v>231.167618</c:v>
                </c:pt>
                <c:pt idx="3">
                  <c:v>228.44104300000001</c:v>
                </c:pt>
                <c:pt idx="4">
                  <c:v>237.94837100000001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1A2-4425-AD56-8CCCA6F5F2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2"/>
        <c:overlap val="100"/>
        <c:axId val="258182175"/>
        <c:axId val="258180095"/>
      </c:barChart>
      <c:lineChart>
        <c:grouping val="standard"/>
        <c:varyColors val="0"/>
        <c:ser>
          <c:idx val="2"/>
          <c:order val="2"/>
          <c:tx>
            <c:strRef>
              <c:f>TABELA_REL_TRI!$A$27</c:f>
              <c:strCache>
                <c:ptCount val="1"/>
                <c:pt idx="0">
                  <c:v>Banda larga Total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8"/>
            <c:spPr>
              <a:solidFill>
                <a:schemeClr val="accent2"/>
              </a:solidFill>
              <a:ln w="9525">
                <a:noFill/>
              </a:ln>
              <a:effectLst/>
            </c:spPr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TABELA_REL_TRI!$D$27:$AE$27</c:f>
              <c:numCache>
                <c:formatCode>#,##0.0</c:formatCode>
                <c:ptCount val="5"/>
                <c:pt idx="0">
                  <c:v>230.45474200000001</c:v>
                </c:pt>
                <c:pt idx="1">
                  <c:v>251.82030400000002</c:v>
                </c:pt>
                <c:pt idx="2">
                  <c:v>273.93653499999999</c:v>
                </c:pt>
                <c:pt idx="3">
                  <c:v>274.15736700000002</c:v>
                </c:pt>
                <c:pt idx="4">
                  <c:v>286.26542499999999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1A2-4425-AD56-8CCCA6F5F2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8182175"/>
        <c:axId val="258180095"/>
      </c:lineChart>
      <c:catAx>
        <c:axId val="2581821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pt-BR"/>
          </a:p>
        </c:txPr>
        <c:crossAx val="258180095"/>
        <c:crosses val="autoZero"/>
        <c:auto val="1"/>
        <c:lblAlgn val="ctr"/>
        <c:lblOffset val="0"/>
        <c:noMultiLvlLbl val="0"/>
      </c:catAx>
      <c:valAx>
        <c:axId val="258180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out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581821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3258788255230625E-2"/>
          <c:y val="0.87135363286890211"/>
          <c:w val="0.98674121174476936"/>
          <c:h val="0.1286463671310978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r>
              <a:rPr lang="pt-BR" sz="1200" b="1" i="0" u="none" strike="noStrike" kern="1200" spc="0" baseline="0">
                <a:solidFill>
                  <a:srgbClr val="000000">
                    <a:lumMod val="65000"/>
                    <a:lumOff val="35000"/>
                  </a:srgbClr>
                </a:solidFill>
              </a:rPr>
              <a:t>Acessos em banda larga fixa por meio de acesso</a:t>
            </a:r>
            <a:endParaRPr lang="pt-BR" sz="1200" b="0" i="1" u="none" strike="noStrike" kern="1200" spc="0" baseline="0">
              <a:solidFill>
                <a:srgbClr val="000000">
                  <a:lumMod val="65000"/>
                  <a:lumOff val="35000"/>
                </a:srgbClr>
              </a:solidFill>
            </a:endParaRPr>
          </a:p>
        </c:rich>
      </c:tx>
      <c:layout>
        <c:manualLayout>
          <c:xMode val="edge"/>
          <c:yMode val="edge"/>
          <c:x val="0.14567988135138907"/>
          <c:y val="2.27690678347330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defRPr>
          </a:pPr>
          <a:endParaRPr lang="pt-BR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TABELA_REL_TRI!$A$29</c:f>
              <c:strCache>
                <c:ptCount val="1"/>
                <c:pt idx="0">
                  <c:v>% de Cabo Coaxial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800" b="1" i="0" u="none" strike="noStrike" kern="1200" baseline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TABELA_REL_TRI!$K$5:$AE$5</c:f>
              <c:strCache>
                <c:ptCount val="5"/>
                <c:pt idx="0">
                  <c:v>1T20</c:v>
                </c:pt>
                <c:pt idx="1">
                  <c:v>1T21</c:v>
                </c:pt>
                <c:pt idx="2">
                  <c:v>1T22</c:v>
                </c:pt>
                <c:pt idx="3">
                  <c:v>1T23</c:v>
                </c:pt>
                <c:pt idx="4">
                  <c:v>1T24</c:v>
                </c:pt>
              </c:strCache>
            </c:strRef>
          </c:cat>
          <c:val>
            <c:numRef>
              <c:f>TABELA_REL_TRI!$K$29:$AE$29</c:f>
              <c:numCache>
                <c:formatCode>0.0%</c:formatCode>
                <c:ptCount val="5"/>
                <c:pt idx="0">
                  <c:v>0.29044556652832687</c:v>
                </c:pt>
                <c:pt idx="1">
                  <c:v>0.25073958867951801</c:v>
                </c:pt>
                <c:pt idx="2">
                  <c:v>0.21318840035159181</c:v>
                </c:pt>
                <c:pt idx="3">
                  <c:v>0.19401494310872414</c:v>
                </c:pt>
                <c:pt idx="4">
                  <c:v>0.17963824946777593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62-4ABE-9077-97BD48986D73}"/>
            </c:ext>
          </c:extLst>
        </c:ser>
        <c:ser>
          <c:idx val="1"/>
          <c:order val="1"/>
          <c:tx>
            <c:strRef>
              <c:f>TABELA_REL_TRI!$A$30</c:f>
              <c:strCache>
                <c:ptCount val="1"/>
                <c:pt idx="0">
                  <c:v>% de Cabos Metálicos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800" b="1" i="0" u="none" strike="noStrike" kern="1200" baseline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TABELA_REL_TRI!$K$5:$AE$5</c:f>
              <c:strCache>
                <c:ptCount val="5"/>
                <c:pt idx="0">
                  <c:v>1T20</c:v>
                </c:pt>
                <c:pt idx="1">
                  <c:v>1T21</c:v>
                </c:pt>
                <c:pt idx="2">
                  <c:v>1T22</c:v>
                </c:pt>
                <c:pt idx="3">
                  <c:v>1T23</c:v>
                </c:pt>
                <c:pt idx="4">
                  <c:v>1T24</c:v>
                </c:pt>
              </c:strCache>
            </c:strRef>
          </c:cat>
          <c:val>
            <c:numRef>
              <c:f>TABELA_REL_TRI!$K$30:$AE$30</c:f>
              <c:numCache>
                <c:formatCode>0.0%</c:formatCode>
                <c:ptCount val="5"/>
                <c:pt idx="0">
                  <c:v>0.28544781960725379</c:v>
                </c:pt>
                <c:pt idx="1">
                  <c:v>0.16294770951691367</c:v>
                </c:pt>
                <c:pt idx="2">
                  <c:v>8.6275062798527258E-2</c:v>
                </c:pt>
                <c:pt idx="3">
                  <c:v>4.7968051849488158E-2</c:v>
                </c:pt>
                <c:pt idx="4">
                  <c:v>2.8511113281037375E-2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162-4ABE-9077-97BD48986D73}"/>
            </c:ext>
          </c:extLst>
        </c:ser>
        <c:ser>
          <c:idx val="2"/>
          <c:order val="2"/>
          <c:tx>
            <c:strRef>
              <c:f>TABELA_REL_TRI!$A$31</c:f>
              <c:strCache>
                <c:ptCount val="1"/>
                <c:pt idx="0">
                  <c:v>% de Fibra Óptica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800" b="1" i="0" u="none" strike="noStrike" kern="1200" baseline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TABELA_REL_TRI!$K$5:$AE$5</c:f>
              <c:strCache>
                <c:ptCount val="5"/>
                <c:pt idx="0">
                  <c:v>1T20</c:v>
                </c:pt>
                <c:pt idx="1">
                  <c:v>1T21</c:v>
                </c:pt>
                <c:pt idx="2">
                  <c:v>1T22</c:v>
                </c:pt>
                <c:pt idx="3">
                  <c:v>1T23</c:v>
                </c:pt>
                <c:pt idx="4">
                  <c:v>1T24</c:v>
                </c:pt>
              </c:strCache>
            </c:strRef>
          </c:cat>
          <c:val>
            <c:numRef>
              <c:f>TABELA_REL_TRI!$K$31:$AE$31</c:f>
              <c:numCache>
                <c:formatCode>0.0%</c:formatCode>
                <c:ptCount val="5"/>
                <c:pt idx="0">
                  <c:v>0.34528651312493741</c:v>
                </c:pt>
                <c:pt idx="1">
                  <c:v>0.52741210845788411</c:v>
                </c:pt>
                <c:pt idx="2">
                  <c:v>0.64770842806237072</c:v>
                </c:pt>
                <c:pt idx="3">
                  <c:v>0.71247268262426355</c:v>
                </c:pt>
                <c:pt idx="4">
                  <c:v>0.74731422987833651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162-4ABE-9077-97BD48986D73}"/>
            </c:ext>
          </c:extLst>
        </c:ser>
        <c:ser>
          <c:idx val="4"/>
          <c:order val="4"/>
          <c:tx>
            <c:strRef>
              <c:f>TABELA_REL_TRI!$A$33</c:f>
              <c:strCache>
                <c:ptCount val="1"/>
                <c:pt idx="0">
                  <c:v>% de Rádio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800" b="1" i="0" u="none" strike="noStrike" kern="1200" baseline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TABELA_REL_TRI!$K$5:$AE$5</c:f>
              <c:strCache>
                <c:ptCount val="5"/>
                <c:pt idx="0">
                  <c:v>1T20</c:v>
                </c:pt>
                <c:pt idx="1">
                  <c:v>1T21</c:v>
                </c:pt>
                <c:pt idx="2">
                  <c:v>1T22</c:v>
                </c:pt>
                <c:pt idx="3">
                  <c:v>1T23</c:v>
                </c:pt>
                <c:pt idx="4">
                  <c:v>1T24</c:v>
                </c:pt>
              </c:strCache>
            </c:strRef>
          </c:cat>
          <c:val>
            <c:numRef>
              <c:f>TABELA_REL_TRI!$K$33:$AE$33</c:f>
              <c:numCache>
                <c:formatCode>0.0%</c:formatCode>
                <c:ptCount val="5"/>
                <c:pt idx="0">
                  <c:v>6.3555731852057373E-2</c:v>
                </c:pt>
                <c:pt idx="1">
                  <c:v>4.8459381927515956E-2</c:v>
                </c:pt>
                <c:pt idx="2">
                  <c:v>4.4953067200649482E-2</c:v>
                </c:pt>
                <c:pt idx="3">
                  <c:v>3.8955866180316684E-2</c:v>
                </c:pt>
                <c:pt idx="4">
                  <c:v>3.6236894741140467E-2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162-4ABE-9077-97BD48986D7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35"/>
        <c:overlap val="100"/>
        <c:axId val="1234947167"/>
        <c:axId val="1927269471"/>
        <c:extLst>
          <c:ext xmlns:c15="http://schemas.microsoft.com/office/drawing/2012/chart" uri="{02D57815-91ED-43cb-92C2-25804820EDAC}">
            <c15:filteredBarSeries>
              <c15:ser>
                <c:idx val="3"/>
                <c:order val="3"/>
                <c:tx>
                  <c:strRef>
                    <c:extLst>
                      <c:ext uri="{02D57815-91ED-43cb-92C2-25804820EDAC}">
                        <c15:formulaRef>
                          <c15:sqref>TABELA_REL_TRI!$A$32</c15:sqref>
                        </c15:formulaRef>
                      </c:ext>
                    </c:extLst>
                    <c:strCache>
                      <c:ptCount val="1"/>
                      <c:pt idx="0">
                        <c:v>% de LTE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dLbls>
                  <c:delete val="1"/>
                </c:dLbls>
                <c:cat>
                  <c:strRef>
                    <c:extLst>
                      <c:ext uri="{02D57815-91ED-43cb-92C2-25804820EDAC}">
                        <c15:formulaRef>
                          <c15:sqref>TABELA_REL_TRI!$K$5:$AE$5</c15:sqref>
                        </c15:formulaRef>
                      </c:ext>
                    </c:extLst>
                    <c:strCache>
                      <c:ptCount val="5"/>
                      <c:pt idx="0">
                        <c:v>1T20</c:v>
                      </c:pt>
                      <c:pt idx="1">
                        <c:v>1T21</c:v>
                      </c:pt>
                      <c:pt idx="2">
                        <c:v>1T22</c:v>
                      </c:pt>
                      <c:pt idx="3">
                        <c:v>1T23</c:v>
                      </c:pt>
                      <c:pt idx="4">
                        <c:v>1T24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TABELA_REL_TRI!$K$32:$AE$32</c15:sqref>
                        </c15:formulaRef>
                      </c:ext>
                    </c:extLst>
                    <c:numCache>
                      <c:formatCode>0.0%</c:formatCode>
                      <c:ptCount val="5"/>
                      <c:pt idx="0">
                        <c:v>6.9192463276378964E-3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4-2162-4ABE-9077-97BD48986D73}"/>
                  </c:ext>
                </c:extLst>
              </c15:ser>
            </c15:filteredBarSeries>
            <c15:filteredBar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TABELA_REL_TRI!$A$34</c15:sqref>
                        </c15:formulaRef>
                      </c:ext>
                    </c:extLst>
                    <c:strCache>
                      <c:ptCount val="1"/>
                      <c:pt idx="0">
                        <c:v>% de Satélite</c:v>
                      </c:pt>
                    </c:strCache>
                  </c:strRef>
                </c:tx>
                <c:spPr>
                  <a:solidFill>
                    <a:schemeClr val="accent6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TABELA_REL_TRI!$K$5:$AE$5</c15:sqref>
                        </c15:formulaRef>
                      </c:ext>
                    </c:extLst>
                    <c:strCache>
                      <c:ptCount val="5"/>
                      <c:pt idx="0">
                        <c:v>1T20</c:v>
                      </c:pt>
                      <c:pt idx="1">
                        <c:v>1T21</c:v>
                      </c:pt>
                      <c:pt idx="2">
                        <c:v>1T22</c:v>
                      </c:pt>
                      <c:pt idx="3">
                        <c:v>1T23</c:v>
                      </c:pt>
                      <c:pt idx="4">
                        <c:v>1T24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TABELA_REL_TRI!$K$34:$AD$34</c15:sqref>
                        </c15:formulaRef>
                      </c:ext>
                    </c:extLst>
                    <c:numCache>
                      <c:formatCode>0.0%</c:formatCode>
                      <c:ptCount val="4"/>
                      <c:pt idx="0">
                        <c:v>8.3451225597866718E-3</c:v>
                      </c:pt>
                      <c:pt idx="1">
                        <c:v>8.7743147396870426E-3</c:v>
                      </c:pt>
                      <c:pt idx="2">
                        <c:v>7.8750415868608526E-3</c:v>
                      </c:pt>
                      <c:pt idx="3">
                        <c:v>6.5884562372075239E-3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2162-4ABE-9077-97BD48986D73}"/>
                  </c:ext>
                </c:extLst>
              </c15:ser>
            </c15:filteredBarSeries>
          </c:ext>
        </c:extLst>
      </c:barChart>
      <c:catAx>
        <c:axId val="12349471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rgbClr val="40404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pt-BR"/>
          </a:p>
        </c:txPr>
        <c:crossAx val="1927269471"/>
        <c:crosses val="autoZero"/>
        <c:auto val="1"/>
        <c:lblAlgn val="ctr"/>
        <c:lblOffset val="100"/>
        <c:noMultiLvlLbl val="0"/>
      </c:catAx>
      <c:valAx>
        <c:axId val="1927269471"/>
        <c:scaling>
          <c:orientation val="minMax"/>
          <c:max val="1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crossAx val="1234947167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1" i="0" u="none" strike="noStrike" kern="1200" baseline="0">
              <a:solidFill>
                <a:srgbClr val="40404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AB3D04-7C63-4EF4-85A7-C3C7743AB442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CC7CE2-E455-49FE-A568-17035EBA783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766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CC7CE2-E455-49FE-A568-17035EBA783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045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57251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57251" y="5202949"/>
            <a:ext cx="5143500" cy="2391658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43" indent="0" algn="ctr">
              <a:buNone/>
              <a:defRPr sz="1125"/>
            </a:lvl2pPr>
            <a:lvl3pPr marL="514286" indent="0" algn="ctr">
              <a:buNone/>
              <a:defRPr sz="1069"/>
            </a:lvl3pPr>
            <a:lvl4pPr marL="771429" indent="0" algn="ctr">
              <a:buNone/>
              <a:defRPr sz="900"/>
            </a:lvl4pPr>
            <a:lvl5pPr marL="1028572" indent="0" algn="ctr">
              <a:buNone/>
              <a:defRPr sz="900"/>
            </a:lvl5pPr>
            <a:lvl6pPr marL="1285716" indent="0" algn="ctr">
              <a:buNone/>
              <a:defRPr sz="900"/>
            </a:lvl6pPr>
            <a:lvl7pPr marL="1542858" indent="0" algn="ctr">
              <a:buNone/>
              <a:defRPr sz="900"/>
            </a:lvl7pPr>
            <a:lvl8pPr marL="1800000" indent="0" algn="ctr">
              <a:buNone/>
              <a:defRPr sz="900"/>
            </a:lvl8pPr>
            <a:lvl9pPr marL="2057143" indent="0" algn="ctr">
              <a:buNone/>
              <a:defRPr sz="9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6EE0A-F0C2-4878-A5C9-83F69BDED548}" type="datetimeFigureOut">
              <a:rPr lang="pt-BR" smtClean="0"/>
              <a:t>01/08/2024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B0849-7A62-4EA1-8714-769A1F77E6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02802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2382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915543" y="1426297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43" indent="0">
              <a:buNone/>
              <a:defRPr sz="1575"/>
            </a:lvl2pPr>
            <a:lvl3pPr marL="514286" indent="0">
              <a:buNone/>
              <a:defRPr sz="1350"/>
            </a:lvl3pPr>
            <a:lvl4pPr marL="771429" indent="0">
              <a:buNone/>
              <a:defRPr sz="1125"/>
            </a:lvl4pPr>
            <a:lvl5pPr marL="1028572" indent="0">
              <a:buNone/>
              <a:defRPr sz="1125"/>
            </a:lvl5pPr>
            <a:lvl6pPr marL="1285716" indent="0">
              <a:buNone/>
              <a:defRPr sz="1125"/>
            </a:lvl6pPr>
            <a:lvl7pPr marL="1542858" indent="0">
              <a:buNone/>
              <a:defRPr sz="1125"/>
            </a:lvl7pPr>
            <a:lvl8pPr marL="1800000" indent="0">
              <a:buNone/>
              <a:defRPr sz="1125"/>
            </a:lvl8pPr>
            <a:lvl9pPr marL="2057143" indent="0">
              <a:buNone/>
              <a:defRPr sz="1125"/>
            </a:lvl9pPr>
          </a:lstStyle>
          <a:p>
            <a:r>
              <a:rPr lang="pt-BR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72382" y="2971804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43" indent="0">
              <a:buNone/>
              <a:defRPr sz="844"/>
            </a:lvl2pPr>
            <a:lvl3pPr marL="514286" indent="0">
              <a:buNone/>
              <a:defRPr sz="675"/>
            </a:lvl3pPr>
            <a:lvl4pPr marL="771429" indent="0">
              <a:buNone/>
              <a:defRPr sz="619"/>
            </a:lvl4pPr>
            <a:lvl5pPr marL="1028572" indent="0">
              <a:buNone/>
              <a:defRPr sz="619"/>
            </a:lvl5pPr>
            <a:lvl6pPr marL="1285716" indent="0">
              <a:buNone/>
              <a:defRPr sz="619"/>
            </a:lvl6pPr>
            <a:lvl7pPr marL="1542858" indent="0">
              <a:buNone/>
              <a:defRPr sz="619"/>
            </a:lvl7pPr>
            <a:lvl8pPr marL="1800000" indent="0">
              <a:buNone/>
              <a:defRPr sz="619"/>
            </a:lvl8pPr>
            <a:lvl9pPr marL="2057143" indent="0">
              <a:buNone/>
              <a:defRPr sz="619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6EE0A-F0C2-4878-A5C9-83F69BDED548}" type="datetimeFigureOut">
              <a:rPr lang="pt-BR" smtClean="0"/>
              <a:t>01/08/2024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B0849-7A62-4EA1-8714-769A1F77E6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92787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6EE0A-F0C2-4878-A5C9-83F69BDED548}" type="datetimeFigureOut">
              <a:rPr lang="pt-BR" smtClean="0"/>
              <a:t>01/08/2024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B0849-7A62-4EA1-8714-769A1F77E6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953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907758" y="527418"/>
            <a:ext cx="1478756" cy="8394879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71489" y="527418"/>
            <a:ext cx="4350544" cy="839487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6EE0A-F0C2-4878-A5C9-83F69BDED548}" type="datetimeFigureOut">
              <a:rPr lang="pt-BR" smtClean="0"/>
              <a:t>01/08/2024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B0849-7A62-4EA1-8714-769A1F77E6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44513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372765" y="2179360"/>
            <a:ext cx="6115050" cy="7350149"/>
          </a:xfrm>
        </p:spPr>
        <p:txBody>
          <a:bodyPr>
            <a:normAutofit/>
          </a:bodyPr>
          <a:lstStyle>
            <a:lvl1pPr marL="239970" indent="-239970">
              <a:spcBef>
                <a:spcPts val="450"/>
              </a:spcBef>
              <a:buClr>
                <a:srgbClr val="FF6600"/>
              </a:buClr>
              <a:buSzPct val="60000"/>
              <a:buFont typeface="Wingdings" pitchFamily="2" charset="2"/>
              <a:buChar char=""/>
              <a:defRPr sz="1800"/>
            </a:lvl1pPr>
            <a:lvl2pPr>
              <a:spcBef>
                <a:spcPts val="450"/>
              </a:spcBef>
              <a:buClr>
                <a:srgbClr val="006699"/>
              </a:buClr>
              <a:buSzPct val="60000"/>
              <a:defRPr sz="1519"/>
            </a:lvl2pPr>
            <a:lvl3pPr>
              <a:spcBef>
                <a:spcPts val="450"/>
              </a:spcBef>
              <a:defRPr sz="1350"/>
            </a:lvl3pPr>
            <a:lvl4pPr>
              <a:spcBef>
                <a:spcPts val="450"/>
              </a:spcBef>
              <a:defRPr sz="1181"/>
            </a:lvl4pPr>
            <a:lvl5pPr>
              <a:spcBef>
                <a:spcPts val="450"/>
              </a:spcBef>
              <a:defRPr sz="1181"/>
            </a:lvl5pPr>
            <a:extLst/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/>
          </a:p>
        </p:txBody>
      </p:sp>
      <p:sp>
        <p:nvSpPr>
          <p:cNvPr id="8" name="Title Placeholder 21"/>
          <p:cNvSpPr>
            <a:spLocks noGrp="1"/>
          </p:cNvSpPr>
          <p:nvPr>
            <p:ph type="title"/>
          </p:nvPr>
        </p:nvSpPr>
        <p:spPr>
          <a:xfrm>
            <a:off x="457200" y="315219"/>
            <a:ext cx="6115050" cy="123342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pt-BR"/>
              <a:t>Clique para editar o 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909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Click="0" advTm="8000">
        <p:fade/>
      </p:transition>
    </mc:Choice>
    <mc:Fallback>
      <p:transition spd="slow" advClick="0" advTm="8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4579" y="36909"/>
            <a:ext cx="6867160" cy="820141"/>
          </a:xfrm>
        </p:spPr>
        <p:txBody>
          <a:bodyPr>
            <a:normAutofit/>
          </a:bodyPr>
          <a:lstStyle>
            <a:lvl1pPr algn="ctr">
              <a:defRPr sz="135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7160" y="1165567"/>
            <a:ext cx="6703682" cy="8095582"/>
          </a:xfrm>
        </p:spPr>
        <p:txBody>
          <a:bodyPr>
            <a:normAutofit/>
          </a:bodyPr>
          <a:lstStyle>
            <a:lvl1pPr marL="198239" indent="-198239">
              <a:lnSpc>
                <a:spcPct val="100000"/>
              </a:lnSpc>
              <a:spcBef>
                <a:spcPts val="0"/>
              </a:spcBef>
              <a:spcAft>
                <a:spcPts val="338"/>
              </a:spcAft>
              <a:buFont typeface="Wingdings" panose="05000000000000000000" pitchFamily="2" charset="2"/>
              <a:buChar char="§"/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04515" indent="-206276">
              <a:lnSpc>
                <a:spcPct val="100000"/>
              </a:lnSpc>
              <a:spcBef>
                <a:spcPts val="0"/>
              </a:spcBef>
              <a:spcAft>
                <a:spcPts val="338"/>
              </a:spcAft>
              <a:buFont typeface="Arial" panose="020B0604020202020204" pitchFamily="34" charset="0"/>
              <a:buChar char="•"/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02754" indent="-198239">
              <a:lnSpc>
                <a:spcPct val="100000"/>
              </a:lnSpc>
              <a:spcBef>
                <a:spcPts val="0"/>
              </a:spcBef>
              <a:spcAft>
                <a:spcPts val="338"/>
              </a:spcAft>
              <a:buFont typeface="Courier New" panose="02070309020205020404" pitchFamily="49" charset="0"/>
              <a:buChar char="o"/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808137" indent="-205383">
              <a:lnSpc>
                <a:spcPct val="100000"/>
              </a:lnSpc>
              <a:spcBef>
                <a:spcPts val="0"/>
              </a:spcBef>
              <a:spcAft>
                <a:spcPts val="338"/>
              </a:spcAft>
              <a:buFont typeface="Wingdings" panose="05000000000000000000" pitchFamily="2" charset="2"/>
              <a:buChar char="§"/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956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</p:txBody>
      </p:sp>
      <p:cxnSp>
        <p:nvCxnSpPr>
          <p:cNvPr id="8" name="Conector reto 7"/>
          <p:cNvCxnSpPr/>
          <p:nvPr/>
        </p:nvCxnSpPr>
        <p:spPr bwMode="auto">
          <a:xfrm>
            <a:off x="0" y="882827"/>
            <a:ext cx="6858000" cy="0"/>
          </a:xfrm>
          <a:prstGeom prst="line">
            <a:avLst/>
          </a:prstGeom>
          <a:noFill/>
          <a:ln w="25400" cap="flat" cmpd="sng" algn="ctr">
            <a:solidFill>
              <a:srgbClr val="000000"/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1" name="Espaço Reservado para Rodapé 10"/>
          <p:cNvSpPr>
            <a:spLocks noGrp="1"/>
          </p:cNvSpPr>
          <p:nvPr>
            <p:ph type="ftr" sz="quarter" idx="11"/>
          </p:nvPr>
        </p:nvSpPr>
        <p:spPr>
          <a:xfrm>
            <a:off x="2271713" y="9407820"/>
            <a:ext cx="2314575" cy="52740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pt-BR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>
          <a:xfrm>
            <a:off x="5240246" y="9332345"/>
            <a:ext cx="1543050" cy="527403"/>
          </a:xfrm>
        </p:spPr>
        <p:txBody>
          <a:bodyPr/>
          <a:lstStyle>
            <a:lvl1pPr>
              <a:defRPr sz="1125" b="1">
                <a:solidFill>
                  <a:schemeClr val="tx1"/>
                </a:solidFill>
              </a:defRPr>
            </a:lvl1pPr>
          </a:lstStyle>
          <a:p>
            <a:fld id="{3EDB0849-7A62-4EA1-8714-769A1F77E6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92751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7631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m 18" descr="Ícone&#10;&#10;Descrição gerada automaticamente">
            <a:extLst>
              <a:ext uri="{FF2B5EF4-FFF2-40B4-BE49-F238E27FC236}">
                <a16:creationId xmlns:a16="http://schemas.microsoft.com/office/drawing/2014/main" id="{63F48C6C-12F1-4CA4-A03C-9AA8E43078A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89" t="16671" r="15592" b="23813"/>
          <a:stretch/>
        </p:blipFill>
        <p:spPr>
          <a:xfrm>
            <a:off x="6358108" y="8739027"/>
            <a:ext cx="499892" cy="1166974"/>
          </a:xfrm>
          <a:prstGeom prst="rect">
            <a:avLst/>
          </a:prstGeom>
        </p:spPr>
      </p:pic>
      <p:pic>
        <p:nvPicPr>
          <p:cNvPr id="3" name="Imagem 2" descr="Forma&#10;&#10;Descrição gerada automaticamente">
            <a:extLst>
              <a:ext uri="{FF2B5EF4-FFF2-40B4-BE49-F238E27FC236}">
                <a16:creationId xmlns:a16="http://schemas.microsoft.com/office/drawing/2014/main" id="{2ADDE9CB-DE2F-4882-8FCA-B612F66BF32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66" t="11570" b="8521"/>
          <a:stretch/>
        </p:blipFill>
        <p:spPr>
          <a:xfrm>
            <a:off x="0" y="1"/>
            <a:ext cx="4150519" cy="9905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41472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10350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>
            <a:extLst>
              <a:ext uri="{FF2B5EF4-FFF2-40B4-BE49-F238E27FC236}">
                <a16:creationId xmlns:a16="http://schemas.microsoft.com/office/drawing/2014/main" id="{4DF1D49A-9640-41FD-B504-58D522E135EC}"/>
              </a:ext>
            </a:extLst>
          </p:cNvPr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gradFill flip="none" rotWithShape="1">
            <a:gsLst>
              <a:gs pos="0">
                <a:srgbClr val="0075BB"/>
              </a:gs>
              <a:gs pos="100000">
                <a:srgbClr val="3DA3CB"/>
              </a:gs>
            </a:gsLst>
            <a:lin ang="20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/>
          </a:p>
        </p:txBody>
      </p:sp>
      <p:pic>
        <p:nvPicPr>
          <p:cNvPr id="15" name="Imagem 14" descr="Forma&#10;&#10;Descrição gerada automaticamente">
            <a:extLst>
              <a:ext uri="{FF2B5EF4-FFF2-40B4-BE49-F238E27FC236}">
                <a16:creationId xmlns:a16="http://schemas.microsoft.com/office/drawing/2014/main" id="{DC28B6FE-B3E6-4186-854E-AE59B6C9EAC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66" t="11570" b="8521"/>
          <a:stretch/>
        </p:blipFill>
        <p:spPr>
          <a:xfrm>
            <a:off x="0" y="1"/>
            <a:ext cx="4150519" cy="990599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3167970" y="2637013"/>
            <a:ext cx="5915025" cy="1914702"/>
          </a:xfrm>
        </p:spPr>
        <p:txBody>
          <a:bodyPr>
            <a:noAutofit/>
          </a:bodyPr>
          <a:lstStyle>
            <a:lvl1pPr>
              <a:defRPr sz="3375" b="1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</a:lstStyle>
          <a:p>
            <a:r>
              <a:rPr lang="pt-BR"/>
              <a:t>Clique para editar o título mestre</a:t>
            </a:r>
          </a:p>
        </p:txBody>
      </p:sp>
      <p:pic>
        <p:nvPicPr>
          <p:cNvPr id="17" name="Imagem 16" descr="Uma imagem contendo desenho&#10;&#10;Descrição gerada automaticamente">
            <a:extLst>
              <a:ext uri="{FF2B5EF4-FFF2-40B4-BE49-F238E27FC236}">
                <a16:creationId xmlns:a16="http://schemas.microsoft.com/office/drawing/2014/main" id="{049DB9FF-1D0B-4081-BFB2-6C9CD48FC6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710" y="7899645"/>
            <a:ext cx="1478662" cy="1607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465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>
            <a:extLst>
              <a:ext uri="{FF2B5EF4-FFF2-40B4-BE49-F238E27FC236}">
                <a16:creationId xmlns:a16="http://schemas.microsoft.com/office/drawing/2014/main" id="{4DF1D49A-9640-41FD-B504-58D522E135EC}"/>
              </a:ext>
            </a:extLst>
          </p:cNvPr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gradFill flip="none" rotWithShape="1">
            <a:gsLst>
              <a:gs pos="0">
                <a:srgbClr val="0075BB"/>
              </a:gs>
              <a:gs pos="100000">
                <a:srgbClr val="3DA3CB"/>
              </a:gs>
            </a:gsLst>
            <a:lin ang="20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/>
          </a:p>
        </p:txBody>
      </p:sp>
      <p:pic>
        <p:nvPicPr>
          <p:cNvPr id="15" name="Imagem 14" descr="Forma&#10;&#10;Descrição gerada automaticamente">
            <a:extLst>
              <a:ext uri="{FF2B5EF4-FFF2-40B4-BE49-F238E27FC236}">
                <a16:creationId xmlns:a16="http://schemas.microsoft.com/office/drawing/2014/main" id="{DC28B6FE-B3E6-4186-854E-AE59B6C9EAC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66" t="11570" b="8521"/>
          <a:stretch/>
        </p:blipFill>
        <p:spPr>
          <a:xfrm>
            <a:off x="0" y="1"/>
            <a:ext cx="4150519" cy="990599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3183544" y="3995648"/>
            <a:ext cx="3110100" cy="1914702"/>
          </a:xfrm>
        </p:spPr>
        <p:txBody>
          <a:bodyPr>
            <a:noAutofit/>
          </a:bodyPr>
          <a:lstStyle>
            <a:lvl1pPr>
              <a:defRPr sz="3375" b="1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</a:lstStyle>
          <a:p>
            <a:r>
              <a:rPr lang="pt-BR"/>
              <a:t>Clique para editar 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2229287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636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2382" y="527409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72383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43" indent="0">
              <a:buNone/>
              <a:defRPr sz="1125" b="1"/>
            </a:lvl2pPr>
            <a:lvl3pPr marL="514286" indent="0">
              <a:buNone/>
              <a:defRPr sz="1069" b="1"/>
            </a:lvl3pPr>
            <a:lvl4pPr marL="771429" indent="0">
              <a:buNone/>
              <a:defRPr sz="900" b="1"/>
            </a:lvl4pPr>
            <a:lvl5pPr marL="1028572" indent="0">
              <a:buNone/>
              <a:defRPr sz="900" b="1"/>
            </a:lvl5pPr>
            <a:lvl6pPr marL="1285716" indent="0">
              <a:buNone/>
              <a:defRPr sz="900" b="1"/>
            </a:lvl6pPr>
            <a:lvl7pPr marL="1542858" indent="0">
              <a:buNone/>
              <a:defRPr sz="900" b="1"/>
            </a:lvl7pPr>
            <a:lvl8pPr marL="1800000" indent="0">
              <a:buNone/>
              <a:defRPr sz="900" b="1"/>
            </a:lvl8pPr>
            <a:lvl9pPr marL="2057143" indent="0">
              <a:buNone/>
              <a:defRPr sz="9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72383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71865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43" indent="0">
              <a:buNone/>
              <a:defRPr sz="1125" b="1"/>
            </a:lvl2pPr>
            <a:lvl3pPr marL="514286" indent="0">
              <a:buNone/>
              <a:defRPr sz="1069" b="1"/>
            </a:lvl3pPr>
            <a:lvl4pPr marL="771429" indent="0">
              <a:buNone/>
              <a:defRPr sz="900" b="1"/>
            </a:lvl4pPr>
            <a:lvl5pPr marL="1028572" indent="0">
              <a:buNone/>
              <a:defRPr sz="900" b="1"/>
            </a:lvl5pPr>
            <a:lvl6pPr marL="1285716" indent="0">
              <a:buNone/>
              <a:defRPr sz="900" b="1"/>
            </a:lvl6pPr>
            <a:lvl7pPr marL="1542858" indent="0">
              <a:buNone/>
              <a:defRPr sz="900" b="1"/>
            </a:lvl7pPr>
            <a:lvl8pPr marL="1800000" indent="0">
              <a:buNone/>
              <a:defRPr sz="900" b="1"/>
            </a:lvl8pPr>
            <a:lvl9pPr marL="2057143" indent="0">
              <a:buNone/>
              <a:defRPr sz="9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71865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6EE0A-F0C2-4878-A5C9-83F69BDED548}" type="datetimeFigureOut">
              <a:rPr lang="pt-BR" smtClean="0"/>
              <a:t>01/08/2024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B0849-7A62-4EA1-8714-769A1F77E6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15027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6EE0A-F0C2-4878-A5C9-83F69BDED548}" type="datetimeFigureOut">
              <a:rPr lang="pt-BR" smtClean="0"/>
              <a:t>01/08/2024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B0849-7A62-4EA1-8714-769A1F77E6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52539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6EE0A-F0C2-4878-A5C9-83F69BDED548}" type="datetimeFigureOut">
              <a:rPr lang="pt-BR" smtClean="0"/>
              <a:t>01/08/2024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B0849-7A62-4EA1-8714-769A1F77E6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9787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2382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915543" y="1426297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72382" y="2971804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43" indent="0">
              <a:buNone/>
              <a:defRPr sz="844"/>
            </a:lvl2pPr>
            <a:lvl3pPr marL="514286" indent="0">
              <a:buNone/>
              <a:defRPr sz="675"/>
            </a:lvl3pPr>
            <a:lvl4pPr marL="771429" indent="0">
              <a:buNone/>
              <a:defRPr sz="619"/>
            </a:lvl4pPr>
            <a:lvl5pPr marL="1028572" indent="0">
              <a:buNone/>
              <a:defRPr sz="619"/>
            </a:lvl5pPr>
            <a:lvl6pPr marL="1285716" indent="0">
              <a:buNone/>
              <a:defRPr sz="619"/>
            </a:lvl6pPr>
            <a:lvl7pPr marL="1542858" indent="0">
              <a:buNone/>
              <a:defRPr sz="619"/>
            </a:lvl7pPr>
            <a:lvl8pPr marL="1800000" indent="0">
              <a:buNone/>
              <a:defRPr sz="619"/>
            </a:lvl8pPr>
            <a:lvl9pPr marL="2057143" indent="0">
              <a:buNone/>
              <a:defRPr sz="619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6EE0A-F0C2-4878-A5C9-83F69BDED548}" type="datetimeFigureOut">
              <a:rPr lang="pt-BR" smtClean="0"/>
              <a:t>01/08/2024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B0849-7A62-4EA1-8714-769A1F77E6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55474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71489" y="527409"/>
            <a:ext cx="5915025" cy="1914702"/>
          </a:xfrm>
          <a:prstGeom prst="rect">
            <a:avLst/>
          </a:prstGeom>
        </p:spPr>
        <p:txBody>
          <a:bodyPr vert="horz" lIns="91430" tIns="45718" rIns="91430" bIns="45718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71489" y="2637015"/>
            <a:ext cx="5915025" cy="6285267"/>
          </a:xfrm>
          <a:prstGeom prst="rect">
            <a:avLst/>
          </a:prstGeom>
        </p:spPr>
        <p:txBody>
          <a:bodyPr vert="horz" lIns="91430" tIns="45718" rIns="91430" bIns="45718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71489" y="9181404"/>
            <a:ext cx="1543050" cy="527403"/>
          </a:xfrm>
          <a:prstGeom prst="rect">
            <a:avLst/>
          </a:prstGeom>
        </p:spPr>
        <p:txBody>
          <a:bodyPr vert="horz" lIns="91430" tIns="45718" rIns="91430" bIns="45718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6EE0A-F0C2-4878-A5C9-83F69BDED548}" type="datetimeFigureOut">
              <a:rPr lang="pt-BR" smtClean="0"/>
              <a:t>01/08/2024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271713" y="9181404"/>
            <a:ext cx="2314575" cy="527403"/>
          </a:xfrm>
          <a:prstGeom prst="rect">
            <a:avLst/>
          </a:prstGeom>
        </p:spPr>
        <p:txBody>
          <a:bodyPr vert="horz" lIns="91430" tIns="45718" rIns="91430" bIns="45718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5243506" y="9181404"/>
            <a:ext cx="1543050" cy="527403"/>
          </a:xfrm>
          <a:prstGeom prst="rect">
            <a:avLst/>
          </a:prstGeom>
        </p:spPr>
        <p:txBody>
          <a:bodyPr vert="horz" lIns="91430" tIns="45718" rIns="91430" bIns="45718" rtlCol="0" anchor="ctr"/>
          <a:lstStyle>
            <a:lvl1pPr algn="r">
              <a:defRPr sz="675" b="1">
                <a:solidFill>
                  <a:schemeClr val="tx1"/>
                </a:solidFill>
              </a:defRPr>
            </a:lvl1pPr>
          </a:lstStyle>
          <a:p>
            <a:fld id="{3EDB0849-7A62-4EA1-8714-769A1F77E6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0526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xStyles>
    <p:titleStyle>
      <a:lvl1pPr algn="l" defTabSz="514286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72" indent="-128572" algn="l" defTabSz="514286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16" indent="-128572" algn="l" defTabSz="514286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858" indent="-128572" algn="l" defTabSz="514286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000" indent="-128572" algn="l" defTabSz="514286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69" kern="1200">
          <a:solidFill>
            <a:schemeClr val="tx1"/>
          </a:solidFill>
          <a:latin typeface="+mn-lt"/>
          <a:ea typeface="+mn-ea"/>
          <a:cs typeface="+mn-cs"/>
        </a:defRPr>
      </a:lvl4pPr>
      <a:lvl5pPr marL="1157143" indent="-128572" algn="l" defTabSz="514286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69" kern="1200">
          <a:solidFill>
            <a:schemeClr val="tx1"/>
          </a:solidFill>
          <a:latin typeface="+mn-lt"/>
          <a:ea typeface="+mn-ea"/>
          <a:cs typeface="+mn-cs"/>
        </a:defRPr>
      </a:lvl5pPr>
      <a:lvl6pPr marL="1414286" indent="-128572" algn="l" defTabSz="514286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69" kern="1200">
          <a:solidFill>
            <a:schemeClr val="tx1"/>
          </a:solidFill>
          <a:latin typeface="+mn-lt"/>
          <a:ea typeface="+mn-ea"/>
          <a:cs typeface="+mn-cs"/>
        </a:defRPr>
      </a:lvl6pPr>
      <a:lvl7pPr marL="1671429" indent="-128572" algn="l" defTabSz="514286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69" kern="1200">
          <a:solidFill>
            <a:schemeClr val="tx1"/>
          </a:solidFill>
          <a:latin typeface="+mn-lt"/>
          <a:ea typeface="+mn-ea"/>
          <a:cs typeface="+mn-cs"/>
        </a:defRPr>
      </a:lvl7pPr>
      <a:lvl8pPr marL="1928572" indent="-128572" algn="l" defTabSz="514286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69" kern="1200">
          <a:solidFill>
            <a:schemeClr val="tx1"/>
          </a:solidFill>
          <a:latin typeface="+mn-lt"/>
          <a:ea typeface="+mn-ea"/>
          <a:cs typeface="+mn-cs"/>
        </a:defRPr>
      </a:lvl8pPr>
      <a:lvl9pPr marL="2185716" indent="-128572" algn="l" defTabSz="514286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514286" rtl="0" eaLnBrk="1" latinLnBrk="0" hangingPunct="1">
        <a:defRPr sz="1069" kern="1200">
          <a:solidFill>
            <a:schemeClr val="tx1"/>
          </a:solidFill>
          <a:latin typeface="+mn-lt"/>
          <a:ea typeface="+mn-ea"/>
          <a:cs typeface="+mn-cs"/>
        </a:defRPr>
      </a:lvl1pPr>
      <a:lvl2pPr marL="257143" algn="l" defTabSz="514286" rtl="0" eaLnBrk="1" latinLnBrk="0" hangingPunct="1">
        <a:defRPr sz="1069" kern="1200">
          <a:solidFill>
            <a:schemeClr val="tx1"/>
          </a:solidFill>
          <a:latin typeface="+mn-lt"/>
          <a:ea typeface="+mn-ea"/>
          <a:cs typeface="+mn-cs"/>
        </a:defRPr>
      </a:lvl2pPr>
      <a:lvl3pPr marL="514286" algn="l" defTabSz="514286" rtl="0" eaLnBrk="1" latinLnBrk="0" hangingPunct="1">
        <a:defRPr sz="1069" kern="1200">
          <a:solidFill>
            <a:schemeClr val="tx1"/>
          </a:solidFill>
          <a:latin typeface="+mn-lt"/>
          <a:ea typeface="+mn-ea"/>
          <a:cs typeface="+mn-cs"/>
        </a:defRPr>
      </a:lvl3pPr>
      <a:lvl4pPr marL="771429" algn="l" defTabSz="514286" rtl="0" eaLnBrk="1" latinLnBrk="0" hangingPunct="1">
        <a:defRPr sz="1069" kern="1200">
          <a:solidFill>
            <a:schemeClr val="tx1"/>
          </a:solidFill>
          <a:latin typeface="+mn-lt"/>
          <a:ea typeface="+mn-ea"/>
          <a:cs typeface="+mn-cs"/>
        </a:defRPr>
      </a:lvl4pPr>
      <a:lvl5pPr marL="1028572" algn="l" defTabSz="514286" rtl="0" eaLnBrk="1" latinLnBrk="0" hangingPunct="1">
        <a:defRPr sz="1069" kern="1200">
          <a:solidFill>
            <a:schemeClr val="tx1"/>
          </a:solidFill>
          <a:latin typeface="+mn-lt"/>
          <a:ea typeface="+mn-ea"/>
          <a:cs typeface="+mn-cs"/>
        </a:defRPr>
      </a:lvl5pPr>
      <a:lvl6pPr marL="1285716" algn="l" defTabSz="514286" rtl="0" eaLnBrk="1" latinLnBrk="0" hangingPunct="1">
        <a:defRPr sz="1069" kern="1200">
          <a:solidFill>
            <a:schemeClr val="tx1"/>
          </a:solidFill>
          <a:latin typeface="+mn-lt"/>
          <a:ea typeface="+mn-ea"/>
          <a:cs typeface="+mn-cs"/>
        </a:defRPr>
      </a:lvl6pPr>
      <a:lvl7pPr marL="1542858" algn="l" defTabSz="514286" rtl="0" eaLnBrk="1" latinLnBrk="0" hangingPunct="1">
        <a:defRPr sz="1069" kern="1200">
          <a:solidFill>
            <a:schemeClr val="tx1"/>
          </a:solidFill>
          <a:latin typeface="+mn-lt"/>
          <a:ea typeface="+mn-ea"/>
          <a:cs typeface="+mn-cs"/>
        </a:defRPr>
      </a:lvl7pPr>
      <a:lvl8pPr marL="1800000" algn="l" defTabSz="514286" rtl="0" eaLnBrk="1" latinLnBrk="0" hangingPunct="1">
        <a:defRPr sz="1069" kern="1200">
          <a:solidFill>
            <a:schemeClr val="tx1"/>
          </a:solidFill>
          <a:latin typeface="+mn-lt"/>
          <a:ea typeface="+mn-ea"/>
          <a:cs typeface="+mn-cs"/>
        </a:defRPr>
      </a:lvl8pPr>
      <a:lvl9pPr marL="2057143" algn="l" defTabSz="514286" rtl="0" eaLnBrk="1" latinLnBrk="0" hangingPunct="1">
        <a:defRPr sz="10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12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chart" Target="../charts/chart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chart" Target="../charts/chart1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17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5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 descr="Uma imagem contendo desenho&#10;&#10;Descrição gerada automaticamente">
            <a:extLst>
              <a:ext uri="{FF2B5EF4-FFF2-40B4-BE49-F238E27FC236}">
                <a16:creationId xmlns:a16="http://schemas.microsoft.com/office/drawing/2014/main" id="{D1BA2855-5264-45A3-B10B-0FEBFE6A7A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3554" y="8877300"/>
            <a:ext cx="1876146" cy="794431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9F7054C8-3EE9-4EE4-8D33-7E5155E67130}"/>
              </a:ext>
            </a:extLst>
          </p:cNvPr>
          <p:cNvSpPr txBox="1"/>
          <p:nvPr/>
        </p:nvSpPr>
        <p:spPr>
          <a:xfrm>
            <a:off x="1401581" y="1798237"/>
            <a:ext cx="52180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51430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1" i="0" u="none" strike="noStrike" kern="1200" cap="small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algun Gothic" panose="020B0503020000020004" pitchFamily="34" charset="-127"/>
                <a:ea typeface="Malgun Gothic" panose="020B0503020000020004" pitchFamily="34" charset="-127"/>
                <a:cs typeface="+mn-cs"/>
              </a:rPr>
              <a:t>Relatório Trimestral</a:t>
            </a:r>
            <a:endParaRPr kumimoji="0" lang="pt-BR" sz="4000" b="1" i="0" u="none" strike="noStrike" kern="1200" cap="small" spc="0" normalizeH="0" baseline="0" noProof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Malgun Gothic" panose="020B0503020000020004" pitchFamily="34" charset="-127"/>
              <a:ea typeface="Malgun Gothic" panose="020B0503020000020004" pitchFamily="34" charset="-127"/>
              <a:cs typeface="+mn-cs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AF8A334E-5D70-4D5B-9F51-0BD922C1D4BE}"/>
              </a:ext>
            </a:extLst>
          </p:cNvPr>
          <p:cNvSpPr txBox="1"/>
          <p:nvPr/>
        </p:nvSpPr>
        <p:spPr>
          <a:xfrm>
            <a:off x="4846435" y="2734920"/>
            <a:ext cx="17732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51430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5400" b="1">
                <a:solidFill>
                  <a:srgbClr val="FFC20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1T24</a:t>
            </a:r>
            <a:endParaRPr kumimoji="0" lang="pt-BR" sz="5400" b="1" i="0" u="none" strike="noStrike" kern="1200" cap="none" spc="0" normalizeH="0" baseline="0" noProof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14" name="CaixaDeTexto 313">
            <a:extLst>
              <a:ext uri="{FF2B5EF4-FFF2-40B4-BE49-F238E27FC236}">
                <a16:creationId xmlns:a16="http://schemas.microsoft.com/office/drawing/2014/main" id="{7FC4BDA1-736E-3E2B-172A-024359315DC0}"/>
              </a:ext>
            </a:extLst>
          </p:cNvPr>
          <p:cNvSpPr txBox="1"/>
          <p:nvPr/>
        </p:nvSpPr>
        <p:spPr>
          <a:xfrm>
            <a:off x="1743755" y="819589"/>
            <a:ext cx="47972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51430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small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algun Gothic" panose="020B0503020000020004" pitchFamily="34" charset="-127"/>
                <a:ea typeface="Malgun Gothic" panose="020B0503020000020004" pitchFamily="34" charset="-127"/>
                <a:cs typeface="+mn-cs"/>
              </a:rPr>
              <a:t>Setor Telecomunicações</a:t>
            </a:r>
          </a:p>
        </p:txBody>
      </p:sp>
      <p:pic>
        <p:nvPicPr>
          <p:cNvPr id="319" name="Imagem 318" descr="Ícone&#10;&#10;Descrição gerada automaticamente">
            <a:extLst>
              <a:ext uri="{FF2B5EF4-FFF2-40B4-BE49-F238E27FC236}">
                <a16:creationId xmlns:a16="http://schemas.microsoft.com/office/drawing/2014/main" id="{756F8E72-8F57-50E9-1C6C-C1D77CB7A0C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05"/>
          <a:stretch/>
        </p:blipFill>
        <p:spPr>
          <a:xfrm>
            <a:off x="-1" y="3333547"/>
            <a:ext cx="4353035" cy="6912743"/>
          </a:xfrm>
          <a:prstGeom prst="rect">
            <a:avLst/>
          </a:prstGeom>
        </p:spPr>
      </p:pic>
      <p:sp>
        <p:nvSpPr>
          <p:cNvPr id="320" name="Elipse 319">
            <a:extLst>
              <a:ext uri="{FF2B5EF4-FFF2-40B4-BE49-F238E27FC236}">
                <a16:creationId xmlns:a16="http://schemas.microsoft.com/office/drawing/2014/main" id="{837C8994-6B7B-C743-A17E-A5EA4D3B1001}"/>
              </a:ext>
            </a:extLst>
          </p:cNvPr>
          <p:cNvSpPr/>
          <p:nvPr/>
        </p:nvSpPr>
        <p:spPr>
          <a:xfrm>
            <a:off x="1874454" y="1503178"/>
            <a:ext cx="72000" cy="720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1" name="Elipse 320">
            <a:extLst>
              <a:ext uri="{FF2B5EF4-FFF2-40B4-BE49-F238E27FC236}">
                <a16:creationId xmlns:a16="http://schemas.microsoft.com/office/drawing/2014/main" id="{7058780B-2F42-CAC8-E63B-86ECA13EC2CD}"/>
              </a:ext>
            </a:extLst>
          </p:cNvPr>
          <p:cNvSpPr/>
          <p:nvPr/>
        </p:nvSpPr>
        <p:spPr>
          <a:xfrm>
            <a:off x="2395908" y="1503178"/>
            <a:ext cx="72000" cy="720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2" name="Elipse 321">
            <a:extLst>
              <a:ext uri="{FF2B5EF4-FFF2-40B4-BE49-F238E27FC236}">
                <a16:creationId xmlns:a16="http://schemas.microsoft.com/office/drawing/2014/main" id="{50B519D2-49AE-409D-F0A8-07BBA385C111}"/>
              </a:ext>
            </a:extLst>
          </p:cNvPr>
          <p:cNvSpPr/>
          <p:nvPr/>
        </p:nvSpPr>
        <p:spPr>
          <a:xfrm>
            <a:off x="2917362" y="1503178"/>
            <a:ext cx="72000" cy="720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3" name="Elipse 322">
            <a:extLst>
              <a:ext uri="{FF2B5EF4-FFF2-40B4-BE49-F238E27FC236}">
                <a16:creationId xmlns:a16="http://schemas.microsoft.com/office/drawing/2014/main" id="{1949464A-075D-A600-5CE9-2DEFF94D6D42}"/>
              </a:ext>
            </a:extLst>
          </p:cNvPr>
          <p:cNvSpPr/>
          <p:nvPr/>
        </p:nvSpPr>
        <p:spPr>
          <a:xfrm>
            <a:off x="3438816" y="1503178"/>
            <a:ext cx="72000" cy="720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4" name="Elipse 323">
            <a:extLst>
              <a:ext uri="{FF2B5EF4-FFF2-40B4-BE49-F238E27FC236}">
                <a16:creationId xmlns:a16="http://schemas.microsoft.com/office/drawing/2014/main" id="{CF60C0F1-60A7-FD10-2E9D-250F7BA9FEC1}"/>
              </a:ext>
            </a:extLst>
          </p:cNvPr>
          <p:cNvSpPr/>
          <p:nvPr/>
        </p:nvSpPr>
        <p:spPr>
          <a:xfrm>
            <a:off x="3960270" y="1503178"/>
            <a:ext cx="72000" cy="720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5" name="Elipse 324">
            <a:extLst>
              <a:ext uri="{FF2B5EF4-FFF2-40B4-BE49-F238E27FC236}">
                <a16:creationId xmlns:a16="http://schemas.microsoft.com/office/drawing/2014/main" id="{49B1AB48-F5BE-D14D-8040-ADE5C38EDCFA}"/>
              </a:ext>
            </a:extLst>
          </p:cNvPr>
          <p:cNvSpPr/>
          <p:nvPr/>
        </p:nvSpPr>
        <p:spPr>
          <a:xfrm>
            <a:off x="4481724" y="1503178"/>
            <a:ext cx="72000" cy="720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6" name="Elipse 325">
            <a:extLst>
              <a:ext uri="{FF2B5EF4-FFF2-40B4-BE49-F238E27FC236}">
                <a16:creationId xmlns:a16="http://schemas.microsoft.com/office/drawing/2014/main" id="{A95B086A-B6AE-5ED7-FFD3-A624C65ACC06}"/>
              </a:ext>
            </a:extLst>
          </p:cNvPr>
          <p:cNvSpPr/>
          <p:nvPr/>
        </p:nvSpPr>
        <p:spPr>
          <a:xfrm>
            <a:off x="5003178" y="1503178"/>
            <a:ext cx="72000" cy="720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7" name="Elipse 326">
            <a:extLst>
              <a:ext uri="{FF2B5EF4-FFF2-40B4-BE49-F238E27FC236}">
                <a16:creationId xmlns:a16="http://schemas.microsoft.com/office/drawing/2014/main" id="{A0E18B3E-C4E1-761A-B871-99B196C3BBFE}"/>
              </a:ext>
            </a:extLst>
          </p:cNvPr>
          <p:cNvSpPr/>
          <p:nvPr/>
        </p:nvSpPr>
        <p:spPr>
          <a:xfrm>
            <a:off x="5524632" y="1503178"/>
            <a:ext cx="72000" cy="720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8" name="Elipse 327">
            <a:extLst>
              <a:ext uri="{FF2B5EF4-FFF2-40B4-BE49-F238E27FC236}">
                <a16:creationId xmlns:a16="http://schemas.microsoft.com/office/drawing/2014/main" id="{45FE7EE0-E6ED-2104-36ED-F8337A8CAEC8}"/>
              </a:ext>
            </a:extLst>
          </p:cNvPr>
          <p:cNvSpPr/>
          <p:nvPr/>
        </p:nvSpPr>
        <p:spPr>
          <a:xfrm>
            <a:off x="6046086" y="1503178"/>
            <a:ext cx="72000" cy="720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9" name="Elipse 328">
            <a:extLst>
              <a:ext uri="{FF2B5EF4-FFF2-40B4-BE49-F238E27FC236}">
                <a16:creationId xmlns:a16="http://schemas.microsoft.com/office/drawing/2014/main" id="{85BD3AB6-DF4D-21A9-0016-31BFFE973E00}"/>
              </a:ext>
            </a:extLst>
          </p:cNvPr>
          <p:cNvSpPr/>
          <p:nvPr/>
        </p:nvSpPr>
        <p:spPr>
          <a:xfrm>
            <a:off x="2135181" y="1503178"/>
            <a:ext cx="72000" cy="720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0" name="Elipse 329">
            <a:extLst>
              <a:ext uri="{FF2B5EF4-FFF2-40B4-BE49-F238E27FC236}">
                <a16:creationId xmlns:a16="http://schemas.microsoft.com/office/drawing/2014/main" id="{98A060F6-B80F-89FD-2E56-C5A25DA84262}"/>
              </a:ext>
            </a:extLst>
          </p:cNvPr>
          <p:cNvSpPr/>
          <p:nvPr/>
        </p:nvSpPr>
        <p:spPr>
          <a:xfrm>
            <a:off x="2656635" y="1503178"/>
            <a:ext cx="72000" cy="720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1" name="Elipse 330">
            <a:extLst>
              <a:ext uri="{FF2B5EF4-FFF2-40B4-BE49-F238E27FC236}">
                <a16:creationId xmlns:a16="http://schemas.microsoft.com/office/drawing/2014/main" id="{1B826E0A-1ABD-07DE-85CF-0C03562B0FD8}"/>
              </a:ext>
            </a:extLst>
          </p:cNvPr>
          <p:cNvSpPr/>
          <p:nvPr/>
        </p:nvSpPr>
        <p:spPr>
          <a:xfrm>
            <a:off x="3178089" y="1503178"/>
            <a:ext cx="72000" cy="720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2" name="Elipse 331">
            <a:extLst>
              <a:ext uri="{FF2B5EF4-FFF2-40B4-BE49-F238E27FC236}">
                <a16:creationId xmlns:a16="http://schemas.microsoft.com/office/drawing/2014/main" id="{D73D3BC9-B936-4434-A940-F4E79F159DB3}"/>
              </a:ext>
            </a:extLst>
          </p:cNvPr>
          <p:cNvSpPr/>
          <p:nvPr/>
        </p:nvSpPr>
        <p:spPr>
          <a:xfrm>
            <a:off x="3699543" y="1503178"/>
            <a:ext cx="72000" cy="720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3" name="Elipse 332">
            <a:extLst>
              <a:ext uri="{FF2B5EF4-FFF2-40B4-BE49-F238E27FC236}">
                <a16:creationId xmlns:a16="http://schemas.microsoft.com/office/drawing/2014/main" id="{2BDCBF14-BDA9-91C3-84B9-AAF290B1C488}"/>
              </a:ext>
            </a:extLst>
          </p:cNvPr>
          <p:cNvSpPr/>
          <p:nvPr/>
        </p:nvSpPr>
        <p:spPr>
          <a:xfrm>
            <a:off x="4220997" y="1503178"/>
            <a:ext cx="72000" cy="720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4" name="Elipse 333">
            <a:extLst>
              <a:ext uri="{FF2B5EF4-FFF2-40B4-BE49-F238E27FC236}">
                <a16:creationId xmlns:a16="http://schemas.microsoft.com/office/drawing/2014/main" id="{03E8927A-5CF2-4011-D4B4-6EBAC8E46B6D}"/>
              </a:ext>
            </a:extLst>
          </p:cNvPr>
          <p:cNvSpPr/>
          <p:nvPr/>
        </p:nvSpPr>
        <p:spPr>
          <a:xfrm>
            <a:off x="4742451" y="1503178"/>
            <a:ext cx="72000" cy="720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5" name="Elipse 334">
            <a:extLst>
              <a:ext uri="{FF2B5EF4-FFF2-40B4-BE49-F238E27FC236}">
                <a16:creationId xmlns:a16="http://schemas.microsoft.com/office/drawing/2014/main" id="{B2D60A12-14A1-3FC6-B813-DC6C6DA458F6}"/>
              </a:ext>
            </a:extLst>
          </p:cNvPr>
          <p:cNvSpPr/>
          <p:nvPr/>
        </p:nvSpPr>
        <p:spPr>
          <a:xfrm>
            <a:off x="5263905" y="1503178"/>
            <a:ext cx="72000" cy="720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6" name="Elipse 335">
            <a:extLst>
              <a:ext uri="{FF2B5EF4-FFF2-40B4-BE49-F238E27FC236}">
                <a16:creationId xmlns:a16="http://schemas.microsoft.com/office/drawing/2014/main" id="{EC0EFF44-39AF-AC9B-4514-4BFF1E56E5C8}"/>
              </a:ext>
            </a:extLst>
          </p:cNvPr>
          <p:cNvSpPr/>
          <p:nvPr/>
        </p:nvSpPr>
        <p:spPr>
          <a:xfrm>
            <a:off x="5785359" y="1503178"/>
            <a:ext cx="72000" cy="720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7" name="Elipse 336">
            <a:extLst>
              <a:ext uri="{FF2B5EF4-FFF2-40B4-BE49-F238E27FC236}">
                <a16:creationId xmlns:a16="http://schemas.microsoft.com/office/drawing/2014/main" id="{3A3FE23F-0131-699B-1661-F9FA7C3667F5}"/>
              </a:ext>
            </a:extLst>
          </p:cNvPr>
          <p:cNvSpPr/>
          <p:nvPr/>
        </p:nvSpPr>
        <p:spPr>
          <a:xfrm>
            <a:off x="6306810" y="1503178"/>
            <a:ext cx="72000" cy="720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5B378209-FEF1-9553-1539-C21C1CB5017A}"/>
              </a:ext>
            </a:extLst>
          </p:cNvPr>
          <p:cNvSpPr/>
          <p:nvPr/>
        </p:nvSpPr>
        <p:spPr>
          <a:xfrm>
            <a:off x="368909" y="5141953"/>
            <a:ext cx="6120182" cy="366243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A23A2B23-0E88-71B1-D2A2-875619210661}"/>
              </a:ext>
            </a:extLst>
          </p:cNvPr>
          <p:cNvSpPr txBox="1"/>
          <p:nvPr/>
        </p:nvSpPr>
        <p:spPr>
          <a:xfrm>
            <a:off x="513026" y="5221338"/>
            <a:ext cx="5821891" cy="354494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200" b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 Relatório Trimestral de 1T24 </a:t>
            </a:r>
            <a:r>
              <a:rPr lang="pt-BR" sz="120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traz os principais dados financeiros e de acessos do setor de telecomunicações.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20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Os </a:t>
            </a:r>
            <a:r>
              <a:rPr lang="pt-BR" sz="1200" b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investimentos somaram </a:t>
            </a:r>
            <a:r>
              <a:rPr lang="pt-BR" sz="12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R$ 7,6 bilhões no 1T24.</a:t>
            </a:r>
            <a:r>
              <a:rPr lang="pt-BR"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Desde o mesmo período do ano passado, foram investidos recursos na instalação de 10 mil novas antenas 5G, o que resultou em uma infraestrutura muito superior às obrigações do edital.</a:t>
            </a:r>
          </a:p>
          <a:p>
            <a:pPr algn="just">
              <a:lnSpc>
                <a:spcPct val="106000"/>
              </a:lnSpc>
              <a:spcBef>
                <a:spcPts val="400"/>
              </a:spcBef>
              <a:buClr>
                <a:schemeClr val="accent2"/>
              </a:buClr>
            </a:pPr>
            <a:r>
              <a:rPr lang="pt-BR"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</a:t>
            </a:r>
            <a:r>
              <a:rPr lang="pt-BR" sz="12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receita bruta </a:t>
            </a:r>
            <a:r>
              <a:rPr lang="pt-BR"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 setor alcançou </a:t>
            </a:r>
            <a:r>
              <a:rPr lang="pt-BR" sz="12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R$ 69,8 bilhões no 1T24.</a:t>
            </a:r>
            <a:r>
              <a:rPr lang="pt-BR"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Os serviços de banda larga fixa e telefonia móvel são os serviços que tem crescido sua participação na receita total. </a:t>
            </a:r>
          </a:p>
          <a:p>
            <a:pPr algn="just">
              <a:lnSpc>
                <a:spcPct val="106000"/>
              </a:lnSpc>
              <a:spcBef>
                <a:spcPts val="400"/>
              </a:spcBef>
              <a:buClr>
                <a:schemeClr val="accent2"/>
              </a:buClr>
            </a:pPr>
            <a:endParaRPr lang="pt-BR" sz="1200" b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 primeiro trimestre de 2024 finalizou com </a:t>
            </a:r>
            <a:r>
              <a:rPr lang="pt-BR" sz="12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286,3</a:t>
            </a:r>
            <a:r>
              <a:rPr lang="pt-BR" sz="1200" b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milhões de acessos de banda larga fixa e móvel</a:t>
            </a:r>
            <a:r>
              <a:rPr lang="pt-BR" sz="12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r>
              <a:rPr lang="pt-BR"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Nos últimos 12 meses, a tecnologia 5G adicionou mais de 16 milhões de novos acessos, ultrapassando os acessos do 2G e 3G em mais de 4 milhões. A</a:t>
            </a:r>
            <a:r>
              <a:rPr lang="pt-BR" sz="120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banda larga fixa, por sua vez, está presente em 66% dos domicílios e representa um potencial de expansão de base e melhoria na velocidade oferecida aos clientes finais.</a:t>
            </a:r>
            <a:endParaRPr lang="pt-BR" sz="12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523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6BA1AAD9-B667-E9E5-CDC7-5B908184E36F}"/>
              </a:ext>
            </a:extLst>
          </p:cNvPr>
          <p:cNvSpPr/>
          <p:nvPr/>
        </p:nvSpPr>
        <p:spPr>
          <a:xfrm>
            <a:off x="0" y="0"/>
            <a:ext cx="6858000" cy="943446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17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 descr="Forma&#10;&#10;Descrição gerada automaticamente">
            <a:extLst>
              <a:ext uri="{FF2B5EF4-FFF2-40B4-BE49-F238E27FC236}">
                <a16:creationId xmlns:a16="http://schemas.microsoft.com/office/drawing/2014/main" id="{5DB6B821-3CAA-B329-E493-FF9C2659FEF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13" b="30859"/>
          <a:stretch/>
        </p:blipFill>
        <p:spPr>
          <a:xfrm>
            <a:off x="0" y="381471"/>
            <a:ext cx="716809" cy="561975"/>
          </a:xfrm>
          <a:prstGeom prst="rect">
            <a:avLst/>
          </a:prstGeom>
        </p:spPr>
      </p:pic>
      <p:pic>
        <p:nvPicPr>
          <p:cNvPr id="7" name="Imagem 6" descr="Forma&#10;&#10;Descrição gerada automaticamente">
            <a:extLst>
              <a:ext uri="{FF2B5EF4-FFF2-40B4-BE49-F238E27FC236}">
                <a16:creationId xmlns:a16="http://schemas.microsoft.com/office/drawing/2014/main" id="{5A60C8E6-E2B4-AD02-7768-563A2EE51A9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580" y="0"/>
            <a:ext cx="876429" cy="812800"/>
          </a:xfrm>
          <a:prstGeom prst="rect">
            <a:avLst/>
          </a:prstGeom>
        </p:spPr>
      </p:pic>
      <p:pic>
        <p:nvPicPr>
          <p:cNvPr id="8" name="Imagem 7" descr="Uma imagem contendo desenho&#10;&#10;Descrição gerada automaticamente">
            <a:extLst>
              <a:ext uri="{FF2B5EF4-FFF2-40B4-BE49-F238E27FC236}">
                <a16:creationId xmlns:a16="http://schemas.microsoft.com/office/drawing/2014/main" id="{A1875F99-4735-8739-0B30-34902831456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9692" y="225083"/>
            <a:ext cx="1164939" cy="493279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AEFE0348-C299-0AD2-EF40-19213D6B8D1C}"/>
              </a:ext>
            </a:extLst>
          </p:cNvPr>
          <p:cNvSpPr txBox="1"/>
          <p:nvPr/>
        </p:nvSpPr>
        <p:spPr>
          <a:xfrm>
            <a:off x="2121753" y="259666"/>
            <a:ext cx="26144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514304"/>
            <a:r>
              <a:rPr lang="pt-BR" sz="1600" cap="small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Relatório Trimestral </a:t>
            </a:r>
            <a:r>
              <a:rPr lang="pt-BR" sz="1600" cap="small">
                <a:solidFill>
                  <a:schemeClr val="accent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1T24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295B58E5-2F40-CA2E-1B48-70974AAE5897}"/>
              </a:ext>
            </a:extLst>
          </p:cNvPr>
          <p:cNvSpPr txBox="1"/>
          <p:nvPr/>
        </p:nvSpPr>
        <p:spPr>
          <a:xfrm>
            <a:off x="368300" y="1203112"/>
            <a:ext cx="13487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cap="small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Investimentos</a:t>
            </a:r>
          </a:p>
        </p:txBody>
      </p: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6C34723B-E329-D12D-51E2-88986E3B8413}"/>
              </a:ext>
            </a:extLst>
          </p:cNvPr>
          <p:cNvCxnSpPr>
            <a:cxnSpLocks/>
            <a:stCxn id="12" idx="3"/>
          </p:cNvCxnSpPr>
          <p:nvPr/>
        </p:nvCxnSpPr>
        <p:spPr>
          <a:xfrm>
            <a:off x="1717067" y="1357001"/>
            <a:ext cx="47726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241B01C6-C45D-65CB-D77B-791ED5C95376}"/>
              </a:ext>
            </a:extLst>
          </p:cNvPr>
          <p:cNvSpPr txBox="1"/>
          <p:nvPr/>
        </p:nvSpPr>
        <p:spPr>
          <a:xfrm>
            <a:off x="376251" y="1510889"/>
            <a:ext cx="6121400" cy="721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106000"/>
              </a:lnSpc>
              <a:spcBef>
                <a:spcPts val="400"/>
              </a:spcBef>
              <a:buClr>
                <a:schemeClr val="accent2"/>
              </a:buClr>
              <a:buFont typeface="Symbol" panose="05050102010706020507" pitchFamily="18" charset="2"/>
              <a:buChar char=""/>
            </a:pPr>
            <a:r>
              <a:rPr lang="pt-BR" sz="1200" i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 </a:t>
            </a:r>
            <a:r>
              <a:rPr lang="pt-BR" sz="1200" b="1" i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1T24</a:t>
            </a:r>
            <a:r>
              <a:rPr lang="pt-BR" sz="1200" i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o setor de telecomunicações investiu </a:t>
            </a:r>
            <a:r>
              <a:rPr lang="pt-BR" sz="1200" b="1" i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R$ 7,6 bilhões.</a:t>
            </a:r>
          </a:p>
          <a:p>
            <a:pPr marL="342900" lvl="0" indent="-342900" algn="just">
              <a:lnSpc>
                <a:spcPct val="106000"/>
              </a:lnSpc>
              <a:spcBef>
                <a:spcPts val="400"/>
              </a:spcBef>
              <a:buClr>
                <a:schemeClr val="accent2"/>
              </a:buClr>
              <a:buFont typeface="Symbol" panose="05050102010706020507" pitchFamily="18" charset="2"/>
              <a:buChar char=""/>
            </a:pPr>
            <a:r>
              <a:rPr lang="pt-BR" sz="1200" i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Desde o mesmo período do ano passado, foram investidos recursos na instalação de </a:t>
            </a:r>
            <a:r>
              <a:rPr lang="pt-BR" sz="1200" b="1" i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10 mil novas antenas 5G, </a:t>
            </a:r>
            <a:r>
              <a:rPr lang="pt-BR" sz="1200" i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muito acima das obrigações do edital do 5G. 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6A84F4B7-272E-E88C-BB65-E2CA5E0BBF3B}"/>
              </a:ext>
            </a:extLst>
          </p:cNvPr>
          <p:cNvSpPr txBox="1"/>
          <p:nvPr/>
        </p:nvSpPr>
        <p:spPr>
          <a:xfrm>
            <a:off x="343164" y="2440525"/>
            <a:ext cx="3042000" cy="3003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200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1T24, os investimentos totalizaram R$ 7,6 bilhões, um crescimento de 2,4% em termos nominais e uma queda de 1,5% em termos reais quando comparado com o 1T23.</a:t>
            </a: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200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Nos primeiros trimestres dos últimos 5 anos, o setor investiu em média de R$ 8,6 bilhões, em valores reais. Esse valor foi impulsionado pelos investimentos realizados nos anos de 2020 a 2022 devido à necessidade de se adaptar ao aumento da demanda durante a pandemia e, posteriormente, cumprir as obrigações do leilão de 5G.</a:t>
            </a:r>
          </a:p>
        </p:txBody>
      </p:sp>
      <p:sp>
        <p:nvSpPr>
          <p:cNvPr id="3" name="CaixaDeTexto 3">
            <a:extLst>
              <a:ext uri="{FF2B5EF4-FFF2-40B4-BE49-F238E27FC236}">
                <a16:creationId xmlns:a16="http://schemas.microsoft.com/office/drawing/2014/main" id="{425C5452-EE7E-E9FF-7330-70376E7D1F7F}"/>
              </a:ext>
            </a:extLst>
          </p:cNvPr>
          <p:cNvSpPr txBox="1"/>
          <p:nvPr/>
        </p:nvSpPr>
        <p:spPr>
          <a:xfrm>
            <a:off x="3455651" y="6264445"/>
            <a:ext cx="3042000" cy="2805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pt-BR" sz="1200" dirty="0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Ainda hoje, os investimentos são direcionados para ampliação da rede de fibra e expansão da cobertura de 5G.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pt-BR" sz="1200" dirty="0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Desde o mesmo período do ano passado, o setor já investiu recursos na instalação de mais de 10 mil antenas de 5G e cobertura a 397 novas cidades, totalizando 494 municípios, onde vivem 49% da população.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pt-BR" sz="1200" dirty="0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Pelas obrigações do edital, o 5G deveria estar presente somente nas capitais com uma relação de 1,25 antenas para cada 30 mil habitantes. </a:t>
            </a:r>
            <a:endParaRPr lang="pt-BR" sz="1200" dirty="0">
              <a:solidFill>
                <a:srgbClr val="FF0000"/>
              </a:solidFill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Gráfico 1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9128598"/>
              </p:ext>
            </p:extLst>
          </p:nvPr>
        </p:nvGraphicFramePr>
        <p:xfrm>
          <a:off x="3637953" y="2238735"/>
          <a:ext cx="3056678" cy="3416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ACFC815E-85A2-4354-9B91-B4FD4A43813C}"/>
              </a:ext>
            </a:extLst>
          </p:cNvPr>
          <p:cNvGraphicFramePr>
            <a:graphicFrameLocks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790039265"/>
              </p:ext>
            </p:extLst>
          </p:nvPr>
        </p:nvGraphicFramePr>
        <p:xfrm>
          <a:off x="129540" y="5736016"/>
          <a:ext cx="3307412" cy="37864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1" name="CaixaDeTexto 10">
            <a:extLst>
              <a:ext uri="{FF2B5EF4-FFF2-40B4-BE49-F238E27FC236}">
                <a16:creationId xmlns:a16="http://schemas.microsoft.com/office/drawing/2014/main" id="{61770A85-11A9-83BD-DAA0-8B5721D241CB}"/>
              </a:ext>
            </a:extLst>
          </p:cNvPr>
          <p:cNvSpPr txBox="1"/>
          <p:nvPr/>
        </p:nvSpPr>
        <p:spPr>
          <a:xfrm>
            <a:off x="6451600" y="9650607"/>
            <a:ext cx="38504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900" b="1" dirty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 </a:t>
            </a:r>
            <a:fld id="{D22B7F61-9A10-4E04-A639-E27077BC2BFF}" type="slidenum">
              <a:rPr lang="pt-BR" sz="900" b="1" smtClean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</a:t>
            </a:fld>
            <a:r>
              <a:rPr lang="pt-BR" sz="900" b="1" dirty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3339291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6BA1AAD9-B667-E9E5-CDC7-5B908184E36F}"/>
              </a:ext>
            </a:extLst>
          </p:cNvPr>
          <p:cNvSpPr/>
          <p:nvPr/>
        </p:nvSpPr>
        <p:spPr>
          <a:xfrm>
            <a:off x="0" y="0"/>
            <a:ext cx="6858000" cy="943446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17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 descr="Forma&#10;&#10;Descrição gerada automaticamente">
            <a:extLst>
              <a:ext uri="{FF2B5EF4-FFF2-40B4-BE49-F238E27FC236}">
                <a16:creationId xmlns:a16="http://schemas.microsoft.com/office/drawing/2014/main" id="{5DB6B821-3CAA-B329-E493-FF9C2659FEF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13" b="30859"/>
          <a:stretch/>
        </p:blipFill>
        <p:spPr>
          <a:xfrm>
            <a:off x="0" y="381471"/>
            <a:ext cx="716809" cy="561975"/>
          </a:xfrm>
          <a:prstGeom prst="rect">
            <a:avLst/>
          </a:prstGeom>
        </p:spPr>
      </p:pic>
      <p:pic>
        <p:nvPicPr>
          <p:cNvPr id="7" name="Imagem 6" descr="Forma&#10;&#10;Descrição gerada automaticamente">
            <a:extLst>
              <a:ext uri="{FF2B5EF4-FFF2-40B4-BE49-F238E27FC236}">
                <a16:creationId xmlns:a16="http://schemas.microsoft.com/office/drawing/2014/main" id="{5A60C8E6-E2B4-AD02-7768-563A2EE51A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580" y="0"/>
            <a:ext cx="876429" cy="812800"/>
          </a:xfrm>
          <a:prstGeom prst="rect">
            <a:avLst/>
          </a:prstGeom>
        </p:spPr>
      </p:pic>
      <p:pic>
        <p:nvPicPr>
          <p:cNvPr id="8" name="Imagem 7" descr="Uma imagem contendo desenho&#10;&#10;Descrição gerada automaticamente">
            <a:extLst>
              <a:ext uri="{FF2B5EF4-FFF2-40B4-BE49-F238E27FC236}">
                <a16:creationId xmlns:a16="http://schemas.microsoft.com/office/drawing/2014/main" id="{A1875F99-4735-8739-0B30-3490283145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9692" y="225083"/>
            <a:ext cx="1164939" cy="493279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AEFE0348-C299-0AD2-EF40-19213D6B8D1C}"/>
              </a:ext>
            </a:extLst>
          </p:cNvPr>
          <p:cNvSpPr txBox="1"/>
          <p:nvPr/>
        </p:nvSpPr>
        <p:spPr>
          <a:xfrm>
            <a:off x="2121751" y="259666"/>
            <a:ext cx="26144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514304"/>
            <a:r>
              <a:rPr lang="pt-BR" sz="1600" cap="small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Relatório Trimestral </a:t>
            </a:r>
            <a:r>
              <a:rPr lang="pt-BR" sz="1600" cap="small">
                <a:solidFill>
                  <a:schemeClr val="accent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1T24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295B58E5-2F40-CA2E-1B48-70974AAE5897}"/>
              </a:ext>
            </a:extLst>
          </p:cNvPr>
          <p:cNvSpPr txBox="1"/>
          <p:nvPr/>
        </p:nvSpPr>
        <p:spPr>
          <a:xfrm>
            <a:off x="368300" y="1203112"/>
            <a:ext cx="13653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cap="small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Receita Bruta </a:t>
            </a:r>
          </a:p>
        </p:txBody>
      </p: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6C34723B-E329-D12D-51E2-88986E3B8413}"/>
              </a:ext>
            </a:extLst>
          </p:cNvPr>
          <p:cNvCxnSpPr>
            <a:cxnSpLocks/>
            <a:stCxn id="12" idx="3"/>
          </p:cNvCxnSpPr>
          <p:nvPr/>
        </p:nvCxnSpPr>
        <p:spPr>
          <a:xfrm>
            <a:off x="1733610" y="1357001"/>
            <a:ext cx="47560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241B01C6-C45D-65CB-D77B-791ED5C95376}"/>
              </a:ext>
            </a:extLst>
          </p:cNvPr>
          <p:cNvSpPr txBox="1"/>
          <p:nvPr/>
        </p:nvSpPr>
        <p:spPr>
          <a:xfrm>
            <a:off x="368300" y="1510889"/>
            <a:ext cx="6121400" cy="721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06000"/>
              </a:lnSpc>
              <a:spcBef>
                <a:spcPts val="400"/>
              </a:spcBef>
              <a:buClr>
                <a:schemeClr val="accent2"/>
              </a:buClr>
              <a:buFont typeface="Symbol" panose="05050102010706020507" pitchFamily="18" charset="2"/>
              <a:buChar char=""/>
            </a:pPr>
            <a:r>
              <a:rPr lang="pt-BR" sz="1200" i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receita bruta do setor alcançou </a:t>
            </a:r>
            <a:r>
              <a:rPr lang="pt-BR" sz="1200" b="1" i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R$ </a:t>
            </a:r>
            <a:r>
              <a:rPr lang="pt-BR" sz="1200" b="1" i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69,8 </a:t>
            </a:r>
            <a:r>
              <a:rPr lang="pt-BR" sz="1200" b="1" i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bilhões </a:t>
            </a:r>
            <a:r>
              <a:rPr lang="pt-BR" sz="1200" i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 </a:t>
            </a:r>
            <a:r>
              <a:rPr lang="pt-BR" sz="1200" b="1" i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1T24</a:t>
            </a:r>
            <a:r>
              <a:rPr lang="pt-BR" sz="1200" i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</a:p>
          <a:p>
            <a:pPr marL="342900" indent="-342900" algn="just">
              <a:lnSpc>
                <a:spcPct val="106000"/>
              </a:lnSpc>
              <a:spcBef>
                <a:spcPts val="400"/>
              </a:spcBef>
              <a:buClr>
                <a:schemeClr val="accent2"/>
              </a:buClr>
              <a:buFont typeface="Symbol" panose="05050102010706020507" pitchFamily="18" charset="2"/>
              <a:buChar char=""/>
            </a:pPr>
            <a:r>
              <a:rPr lang="pt-BR" sz="1200" i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Os serviços de banda larga fixa e telefonia móvel </a:t>
            </a:r>
            <a:r>
              <a:rPr lang="pt-BR"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são os serviços que tem crescido sua participação na receita total. </a:t>
            </a:r>
            <a:endParaRPr lang="pt-BR" sz="1200" i="1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CaixaDeTexto 3">
            <a:extLst>
              <a:ext uri="{FF2B5EF4-FFF2-40B4-BE49-F238E27FC236}">
                <a16:creationId xmlns:a16="http://schemas.microsoft.com/office/drawing/2014/main" id="{01BADD8C-47D9-E336-9F5E-9B1568D1D431}"/>
              </a:ext>
            </a:extLst>
          </p:cNvPr>
          <p:cNvSpPr txBox="1"/>
          <p:nvPr/>
        </p:nvSpPr>
        <p:spPr>
          <a:xfrm>
            <a:off x="354551" y="2561815"/>
            <a:ext cx="3060700" cy="2410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200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receita totalizou R$ 69,8 bilhões no primeiro trimestre do ano. Em termos reais, esse valor é 4,4% inferior à média dos últimos 5 anos e 9,8% inferior ao valor de 2020.</a:t>
            </a: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200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Dois fatores freiam o crescimento da receita em termos reais: a inflação elevada e a alta concorrência no setor, que pressiona os preços dos serviços por meio das ofertas competitivas para disputar o cliente. 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17D1A75C-1DE4-0537-94FA-E6A98C8A0F2C}"/>
              </a:ext>
            </a:extLst>
          </p:cNvPr>
          <p:cNvSpPr txBox="1"/>
          <p:nvPr/>
        </p:nvSpPr>
        <p:spPr>
          <a:xfrm>
            <a:off x="3676650" y="5861309"/>
            <a:ext cx="2808228" cy="2410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just">
              <a:lnSpc>
                <a:spcPct val="107000"/>
              </a:lnSpc>
              <a:spcAft>
                <a:spcPts val="800"/>
              </a:spcAft>
              <a:defRPr sz="1200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/>
              <a:t>Quando detalhada por serviço, é possível perceber que, no primeiro trimestre dos últimos 5 anos, a receita da banda larga fixa cresceu 66,3% e a receita da telefonia móvel, 21,6%.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/>
              <a:t>Esse crescimento é impulsionado principalmente pelo crescimento da base de acessos e pela migração dos clientes para planos com maior valor agregado. </a:t>
            </a:r>
          </a:p>
        </p:txBody>
      </p:sp>
      <p:graphicFrame>
        <p:nvGraphicFramePr>
          <p:cNvPr id="2" name="Gráfico 2">
            <a:extLst>
              <a:ext uri="{FF2B5EF4-FFF2-40B4-BE49-F238E27FC236}">
                <a16:creationId xmlns:a16="http://schemas.microsoft.com/office/drawing/2014/main" id="{00000000-0008-0000-0400-0000390000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8640209"/>
              </p:ext>
            </p:extLst>
          </p:nvPr>
        </p:nvGraphicFramePr>
        <p:xfrm>
          <a:off x="3574171" y="2403429"/>
          <a:ext cx="2991324" cy="31286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168C05A5-A77A-448C-81C6-F702752692FC}"/>
              </a:ext>
            </a:extLst>
          </p:cNvPr>
          <p:cNvGraphicFramePr>
            <a:graphicFrameLocks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519380242"/>
              </p:ext>
            </p:extLst>
          </p:nvPr>
        </p:nvGraphicFramePr>
        <p:xfrm>
          <a:off x="156061" y="5315636"/>
          <a:ext cx="3457680" cy="3352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1" name="Tabela 17">
            <a:extLst>
              <a:ext uri="{FF2B5EF4-FFF2-40B4-BE49-F238E27FC236}">
                <a16:creationId xmlns:a16="http://schemas.microsoft.com/office/drawing/2014/main" id="{19006388-3C4F-561A-CDC3-725D78D2B8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1324559"/>
              </p:ext>
            </p:extLst>
          </p:nvPr>
        </p:nvGraphicFramePr>
        <p:xfrm>
          <a:off x="242617" y="8808226"/>
          <a:ext cx="3331554" cy="7772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034710">
                  <a:extLst>
                    <a:ext uri="{9D8B030D-6E8A-4147-A177-3AD203B41FA5}">
                      <a16:colId xmlns:a16="http://schemas.microsoft.com/office/drawing/2014/main" val="4230965847"/>
                    </a:ext>
                  </a:extLst>
                </a:gridCol>
                <a:gridCol w="574211">
                  <a:extLst>
                    <a:ext uri="{9D8B030D-6E8A-4147-A177-3AD203B41FA5}">
                      <a16:colId xmlns:a16="http://schemas.microsoft.com/office/drawing/2014/main" val="3732365258"/>
                    </a:ext>
                  </a:extLst>
                </a:gridCol>
                <a:gridCol w="574211">
                  <a:extLst>
                    <a:ext uri="{9D8B030D-6E8A-4147-A177-3AD203B41FA5}">
                      <a16:colId xmlns:a16="http://schemas.microsoft.com/office/drawing/2014/main" val="2618935916"/>
                    </a:ext>
                  </a:extLst>
                </a:gridCol>
                <a:gridCol w="574211">
                  <a:extLst>
                    <a:ext uri="{9D8B030D-6E8A-4147-A177-3AD203B41FA5}">
                      <a16:colId xmlns:a16="http://schemas.microsoft.com/office/drawing/2014/main" val="563465995"/>
                    </a:ext>
                  </a:extLst>
                </a:gridCol>
                <a:gridCol w="574211">
                  <a:extLst>
                    <a:ext uri="{9D8B030D-6E8A-4147-A177-3AD203B41FA5}">
                      <a16:colId xmlns:a16="http://schemas.microsoft.com/office/drawing/2014/main" val="1718452795"/>
                    </a:ext>
                  </a:extLst>
                </a:gridCol>
              </a:tblGrid>
              <a:tr h="182032">
                <a:tc>
                  <a:txBody>
                    <a:bodyPr/>
                    <a:lstStyle/>
                    <a:p>
                      <a:pPr algn="ctr"/>
                      <a:r>
                        <a:rPr lang="pt-BR" sz="850">
                          <a:solidFill>
                            <a:schemeClr val="bg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Serviço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bg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1T21 </a:t>
                      </a:r>
                      <a:r>
                        <a:rPr lang="pt-BR" sz="800" err="1">
                          <a:solidFill>
                            <a:schemeClr val="bg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vs</a:t>
                      </a:r>
                      <a:r>
                        <a:rPr lang="pt-BR" sz="800">
                          <a:solidFill>
                            <a:schemeClr val="bg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1T20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bg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1T22 </a:t>
                      </a:r>
                      <a:r>
                        <a:rPr lang="pt-BR" sz="800" err="1">
                          <a:solidFill>
                            <a:schemeClr val="bg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vs</a:t>
                      </a:r>
                      <a:r>
                        <a:rPr lang="pt-BR" sz="800">
                          <a:solidFill>
                            <a:schemeClr val="bg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1T21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bg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1T23 </a:t>
                      </a:r>
                      <a:r>
                        <a:rPr lang="pt-BR" sz="800" err="1">
                          <a:solidFill>
                            <a:schemeClr val="bg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vs</a:t>
                      </a:r>
                      <a:r>
                        <a:rPr lang="pt-BR" sz="800">
                          <a:solidFill>
                            <a:schemeClr val="bg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1T22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bg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1T24 </a:t>
                      </a:r>
                      <a:r>
                        <a:rPr lang="pt-BR" sz="800" err="1">
                          <a:solidFill>
                            <a:schemeClr val="bg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vs</a:t>
                      </a:r>
                      <a:r>
                        <a:rPr lang="pt-BR" sz="800">
                          <a:solidFill>
                            <a:schemeClr val="bg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1T23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2782440"/>
                  </a:ext>
                </a:extLst>
              </a:tr>
              <a:tr h="182032">
                <a:tc>
                  <a:txBody>
                    <a:bodyPr/>
                    <a:lstStyle/>
                    <a:p>
                      <a:pPr algn="ctr"/>
                      <a:r>
                        <a:rPr lang="pt-BR" sz="85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telefonia móvel</a:t>
                      </a:r>
                    </a:p>
                  </a:txBody>
                  <a:tcP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5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1%</a:t>
                      </a:r>
                    </a:p>
                  </a:txBody>
                  <a:tcP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5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4%</a:t>
                      </a:r>
                    </a:p>
                  </a:txBody>
                  <a:tcP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5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7%</a:t>
                      </a:r>
                    </a:p>
                  </a:txBody>
                  <a:tcP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5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8%</a:t>
                      </a:r>
                    </a:p>
                  </a:txBody>
                  <a:tcP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9435780"/>
                  </a:ext>
                </a:extLst>
              </a:tr>
              <a:tr h="182032">
                <a:tc>
                  <a:txBody>
                    <a:bodyPr/>
                    <a:lstStyle/>
                    <a:p>
                      <a:pPr algn="ctr"/>
                      <a:r>
                        <a:rPr lang="pt-BR" sz="85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banda larga fixa</a:t>
                      </a:r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5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22%</a:t>
                      </a:r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5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10%</a:t>
                      </a:r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5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16%</a:t>
                      </a:r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5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7%</a:t>
                      </a:r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7777091"/>
                  </a:ext>
                </a:extLst>
              </a:tr>
            </a:tbl>
          </a:graphicData>
        </a:graphic>
      </p:graphicFrame>
      <p:sp>
        <p:nvSpPr>
          <p:cNvPr id="4" name="CaixaDeTexto 3">
            <a:extLst>
              <a:ext uri="{FF2B5EF4-FFF2-40B4-BE49-F238E27FC236}">
                <a16:creationId xmlns:a16="http://schemas.microsoft.com/office/drawing/2014/main" id="{22A48B07-96F8-55A5-959B-337C9852346A}"/>
              </a:ext>
            </a:extLst>
          </p:cNvPr>
          <p:cNvSpPr txBox="1"/>
          <p:nvPr/>
        </p:nvSpPr>
        <p:spPr>
          <a:xfrm>
            <a:off x="6451600" y="9650607"/>
            <a:ext cx="38504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900" b="1" dirty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 </a:t>
            </a:r>
            <a:fld id="{D22B7F61-9A10-4E04-A639-E27077BC2BFF}" type="slidenum">
              <a:rPr lang="pt-BR" sz="900" b="1" smtClean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</a:t>
            </a:fld>
            <a:r>
              <a:rPr lang="pt-BR" sz="900" b="1" dirty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2437621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6BA1AAD9-B667-E9E5-CDC7-5B908184E36F}"/>
              </a:ext>
            </a:extLst>
          </p:cNvPr>
          <p:cNvSpPr/>
          <p:nvPr/>
        </p:nvSpPr>
        <p:spPr>
          <a:xfrm>
            <a:off x="0" y="0"/>
            <a:ext cx="6858000" cy="943446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17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 descr="Forma&#10;&#10;Descrição gerada automaticamente">
            <a:extLst>
              <a:ext uri="{FF2B5EF4-FFF2-40B4-BE49-F238E27FC236}">
                <a16:creationId xmlns:a16="http://schemas.microsoft.com/office/drawing/2014/main" id="{5DB6B821-3CAA-B329-E493-FF9C2659FEF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13" b="30859"/>
          <a:stretch/>
        </p:blipFill>
        <p:spPr>
          <a:xfrm>
            <a:off x="0" y="381471"/>
            <a:ext cx="716809" cy="561975"/>
          </a:xfrm>
          <a:prstGeom prst="rect">
            <a:avLst/>
          </a:prstGeom>
        </p:spPr>
      </p:pic>
      <p:pic>
        <p:nvPicPr>
          <p:cNvPr id="7" name="Imagem 6" descr="Forma&#10;&#10;Descrição gerada automaticamente">
            <a:extLst>
              <a:ext uri="{FF2B5EF4-FFF2-40B4-BE49-F238E27FC236}">
                <a16:creationId xmlns:a16="http://schemas.microsoft.com/office/drawing/2014/main" id="{5A60C8E6-E2B4-AD02-7768-563A2EE51A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580" y="0"/>
            <a:ext cx="876429" cy="812800"/>
          </a:xfrm>
          <a:prstGeom prst="rect">
            <a:avLst/>
          </a:prstGeom>
        </p:spPr>
      </p:pic>
      <p:pic>
        <p:nvPicPr>
          <p:cNvPr id="8" name="Imagem 7" descr="Uma imagem contendo desenho&#10;&#10;Descrição gerada automaticamente">
            <a:extLst>
              <a:ext uri="{FF2B5EF4-FFF2-40B4-BE49-F238E27FC236}">
                <a16:creationId xmlns:a16="http://schemas.microsoft.com/office/drawing/2014/main" id="{A1875F99-4735-8739-0B30-3490283145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9692" y="225083"/>
            <a:ext cx="1164939" cy="493279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AEFE0348-C299-0AD2-EF40-19213D6B8D1C}"/>
              </a:ext>
            </a:extLst>
          </p:cNvPr>
          <p:cNvSpPr txBox="1"/>
          <p:nvPr/>
        </p:nvSpPr>
        <p:spPr>
          <a:xfrm>
            <a:off x="2121751" y="259666"/>
            <a:ext cx="26144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514304"/>
            <a:r>
              <a:rPr lang="pt-BR" sz="1600" cap="small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Relatório Trimestral </a:t>
            </a:r>
            <a:r>
              <a:rPr lang="pt-BR" sz="1600" cap="small">
                <a:solidFill>
                  <a:schemeClr val="accent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1T24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295B58E5-2F40-CA2E-1B48-70974AAE5897}"/>
              </a:ext>
            </a:extLst>
          </p:cNvPr>
          <p:cNvSpPr txBox="1"/>
          <p:nvPr/>
        </p:nvSpPr>
        <p:spPr>
          <a:xfrm>
            <a:off x="368300" y="1203112"/>
            <a:ext cx="15714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cap="small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Telefonia Móvel</a:t>
            </a:r>
          </a:p>
        </p:txBody>
      </p: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6C34723B-E329-D12D-51E2-88986E3B8413}"/>
              </a:ext>
            </a:extLst>
          </p:cNvPr>
          <p:cNvCxnSpPr>
            <a:cxnSpLocks/>
            <a:stCxn id="12" idx="3"/>
          </p:cNvCxnSpPr>
          <p:nvPr/>
        </p:nvCxnSpPr>
        <p:spPr>
          <a:xfrm>
            <a:off x="1939756" y="1357001"/>
            <a:ext cx="45499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241B01C6-C45D-65CB-D77B-791ED5C95376}"/>
              </a:ext>
            </a:extLst>
          </p:cNvPr>
          <p:cNvSpPr txBox="1"/>
          <p:nvPr/>
        </p:nvSpPr>
        <p:spPr>
          <a:xfrm>
            <a:off x="368300" y="1510889"/>
            <a:ext cx="6121400" cy="773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106000"/>
              </a:lnSpc>
              <a:spcBef>
                <a:spcPts val="400"/>
              </a:spcBef>
              <a:buClr>
                <a:schemeClr val="accent2"/>
              </a:buClr>
              <a:buFont typeface="Symbol" panose="05050102010706020507" pitchFamily="18" charset="2"/>
              <a:buChar char=""/>
            </a:pPr>
            <a:r>
              <a:rPr lang="pt-BR" sz="1200" i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telefonia móvel fechou o </a:t>
            </a:r>
            <a:r>
              <a:rPr lang="pt-BR" sz="1200" b="1" i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1T24 </a:t>
            </a:r>
            <a:r>
              <a:rPr lang="pt-BR" sz="1200" i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 </a:t>
            </a:r>
            <a:r>
              <a:rPr lang="pt-BR" sz="1200" b="1" i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258 milhões de acessos.</a:t>
            </a:r>
          </a:p>
          <a:p>
            <a:pPr marL="342900" lvl="0" indent="-342900" algn="just">
              <a:lnSpc>
                <a:spcPct val="106000"/>
              </a:lnSpc>
              <a:spcBef>
                <a:spcPts val="400"/>
              </a:spcBef>
              <a:buClr>
                <a:schemeClr val="accent2"/>
              </a:buClr>
              <a:buFont typeface="Symbol" panose="05050102010706020507" pitchFamily="18" charset="2"/>
              <a:buChar char=""/>
            </a:pPr>
            <a:r>
              <a:rPr lang="pt-BR" sz="1200" i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 primeiro trimestre do ano, o </a:t>
            </a:r>
            <a:r>
              <a:rPr lang="pt-BR" sz="1200" b="1" i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5G já ultrapassou as tecnologias 2G e 3G.</a:t>
            </a:r>
            <a:endParaRPr lang="pt-BR" sz="1200" i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lvl="0" indent="-342900" algn="just">
              <a:lnSpc>
                <a:spcPct val="106000"/>
              </a:lnSpc>
              <a:spcBef>
                <a:spcPts val="400"/>
              </a:spcBef>
              <a:buClr>
                <a:schemeClr val="accent2"/>
              </a:buClr>
              <a:buFont typeface="Symbol" panose="05050102010706020507" pitchFamily="18" charset="2"/>
              <a:buChar char=""/>
            </a:pPr>
            <a:r>
              <a:rPr lang="pt-BR" sz="1200" b="1" i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98,0 mil antenas</a:t>
            </a:r>
            <a:r>
              <a:rPr lang="pt-BR" sz="1200" i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são responsáveis pela conexão móvel em todo o território.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6A84F4B7-272E-E88C-BB65-E2CA5E0BBF3B}"/>
              </a:ext>
            </a:extLst>
          </p:cNvPr>
          <p:cNvSpPr txBox="1"/>
          <p:nvPr/>
        </p:nvSpPr>
        <p:spPr>
          <a:xfrm>
            <a:off x="371656" y="2702941"/>
            <a:ext cx="3060700" cy="1466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telefonia móvel teve um acréscimo de 7 milhões de acessos desde o fechamento do 1T23. A utilização da banda larga no celular faz os planos pós-pago serem mais atrativos e o crescimento nesse segmento continua constante.</a:t>
            </a:r>
            <a:endParaRPr lang="pt-BR" sz="1200" b="1" dirty="0"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BCB13790-B73C-C116-40F5-2A266624E385}"/>
              </a:ext>
            </a:extLst>
          </p:cNvPr>
          <p:cNvSpPr txBox="1"/>
          <p:nvPr/>
        </p:nvSpPr>
        <p:spPr>
          <a:xfrm>
            <a:off x="3476913" y="5628208"/>
            <a:ext cx="2992243" cy="1268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200" dirty="0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5G ultrapassou em mais de 4 milhões de acessos as tecnologias 2G e 3G e já representa 10,2% dos acessos móveis. Foram 16 milhões de novos acessos ativados nos últimos 12 meses.</a:t>
            </a:r>
          </a:p>
        </p:txBody>
      </p:sp>
      <p:sp>
        <p:nvSpPr>
          <p:cNvPr id="2" name="CaixaDeTexto 17">
            <a:extLst>
              <a:ext uri="{FF2B5EF4-FFF2-40B4-BE49-F238E27FC236}">
                <a16:creationId xmlns:a16="http://schemas.microsoft.com/office/drawing/2014/main" id="{F6873665-E0CD-1C3C-62A3-C702550F649F}"/>
              </a:ext>
            </a:extLst>
          </p:cNvPr>
          <p:cNvSpPr txBox="1"/>
          <p:nvPr/>
        </p:nvSpPr>
        <p:spPr>
          <a:xfrm>
            <a:off x="258524" y="7995927"/>
            <a:ext cx="3070596" cy="1268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200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Após o processo de consolidação da rede da Oi houve uma queda na quantidade de antenas em território nacional. Agora com o crescimento do 5G o número de antenas voltou a trajetória de crescimento.</a:t>
            </a:r>
          </a:p>
        </p:txBody>
      </p:sp>
      <p:graphicFrame>
        <p:nvGraphicFramePr>
          <p:cNvPr id="11" name="Gráfico 6">
            <a:extLst>
              <a:ext uri="{FF2B5EF4-FFF2-40B4-BE49-F238E27FC236}">
                <a16:creationId xmlns:a16="http://schemas.microsoft.com/office/drawing/2014/main" id="{00000000-0008-0000-0400-000007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9159296"/>
              </p:ext>
            </p:extLst>
          </p:nvPr>
        </p:nvGraphicFramePr>
        <p:xfrm>
          <a:off x="3528881" y="2256349"/>
          <a:ext cx="2992243" cy="30018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Gráfico 13">
            <a:extLst>
              <a:ext uri="{FF2B5EF4-FFF2-40B4-BE49-F238E27FC236}">
                <a16:creationId xmlns:a16="http://schemas.microsoft.com/office/drawing/2014/main" id="{00000000-0008-0000-0400-00000E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9799110"/>
              </p:ext>
            </p:extLst>
          </p:nvPr>
        </p:nvGraphicFramePr>
        <p:xfrm>
          <a:off x="-93537" y="4096414"/>
          <a:ext cx="3506999" cy="34903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" name="Gráfico 7">
            <a:extLst>
              <a:ext uri="{FF2B5EF4-FFF2-40B4-BE49-F238E27FC236}">
                <a16:creationId xmlns:a16="http://schemas.microsoft.com/office/drawing/2014/main" id="{00000000-0008-0000-0400-000008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6311331"/>
              </p:ext>
            </p:extLst>
          </p:nvPr>
        </p:nvGraphicFramePr>
        <p:xfrm>
          <a:off x="3703038" y="7239121"/>
          <a:ext cx="2696182" cy="26668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0" name="CaixaDeTexto 9">
            <a:extLst>
              <a:ext uri="{FF2B5EF4-FFF2-40B4-BE49-F238E27FC236}">
                <a16:creationId xmlns:a16="http://schemas.microsoft.com/office/drawing/2014/main" id="{AD10EEE2-E40B-B4E3-6881-23F6151057E1}"/>
              </a:ext>
            </a:extLst>
          </p:cNvPr>
          <p:cNvSpPr txBox="1"/>
          <p:nvPr/>
        </p:nvSpPr>
        <p:spPr>
          <a:xfrm>
            <a:off x="6451600" y="9650607"/>
            <a:ext cx="38504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900" b="1" dirty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 </a:t>
            </a:r>
            <a:fld id="{D22B7F61-9A10-4E04-A639-E27077BC2BFF}" type="slidenum">
              <a:rPr lang="pt-BR" sz="900" b="1" smtClean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</a:t>
            </a:fld>
            <a:r>
              <a:rPr lang="pt-BR" sz="900" b="1" dirty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24175243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6BA1AAD9-B667-E9E5-CDC7-5B908184E36F}"/>
              </a:ext>
            </a:extLst>
          </p:cNvPr>
          <p:cNvSpPr/>
          <p:nvPr/>
        </p:nvSpPr>
        <p:spPr>
          <a:xfrm>
            <a:off x="0" y="0"/>
            <a:ext cx="6858000" cy="943446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17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 descr="Forma&#10;&#10;Descrição gerada automaticamente">
            <a:extLst>
              <a:ext uri="{FF2B5EF4-FFF2-40B4-BE49-F238E27FC236}">
                <a16:creationId xmlns:a16="http://schemas.microsoft.com/office/drawing/2014/main" id="{5DB6B821-3CAA-B329-E493-FF9C2659FEF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13" b="30859"/>
          <a:stretch/>
        </p:blipFill>
        <p:spPr>
          <a:xfrm>
            <a:off x="0" y="381471"/>
            <a:ext cx="716809" cy="561975"/>
          </a:xfrm>
          <a:prstGeom prst="rect">
            <a:avLst/>
          </a:prstGeom>
        </p:spPr>
      </p:pic>
      <p:pic>
        <p:nvPicPr>
          <p:cNvPr id="7" name="Imagem 6" descr="Forma&#10;&#10;Descrição gerada automaticamente">
            <a:extLst>
              <a:ext uri="{FF2B5EF4-FFF2-40B4-BE49-F238E27FC236}">
                <a16:creationId xmlns:a16="http://schemas.microsoft.com/office/drawing/2014/main" id="{5A60C8E6-E2B4-AD02-7768-563A2EE51A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580" y="0"/>
            <a:ext cx="876429" cy="812800"/>
          </a:xfrm>
          <a:prstGeom prst="rect">
            <a:avLst/>
          </a:prstGeom>
        </p:spPr>
      </p:pic>
      <p:pic>
        <p:nvPicPr>
          <p:cNvPr id="8" name="Imagem 7" descr="Uma imagem contendo desenho&#10;&#10;Descrição gerada automaticamente">
            <a:extLst>
              <a:ext uri="{FF2B5EF4-FFF2-40B4-BE49-F238E27FC236}">
                <a16:creationId xmlns:a16="http://schemas.microsoft.com/office/drawing/2014/main" id="{A1875F99-4735-8739-0B30-3490283145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9692" y="225083"/>
            <a:ext cx="1164939" cy="493279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AEFE0348-C299-0AD2-EF40-19213D6B8D1C}"/>
              </a:ext>
            </a:extLst>
          </p:cNvPr>
          <p:cNvSpPr txBox="1"/>
          <p:nvPr/>
        </p:nvSpPr>
        <p:spPr>
          <a:xfrm>
            <a:off x="2121751" y="259666"/>
            <a:ext cx="26144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514304"/>
            <a:r>
              <a:rPr lang="pt-BR" sz="1600" cap="small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Relatório Trimestral </a:t>
            </a:r>
            <a:r>
              <a:rPr lang="pt-BR" sz="1600" cap="small">
                <a:solidFill>
                  <a:schemeClr val="accent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1T24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295B58E5-2F40-CA2E-1B48-70974AAE5897}"/>
              </a:ext>
            </a:extLst>
          </p:cNvPr>
          <p:cNvSpPr txBox="1"/>
          <p:nvPr/>
        </p:nvSpPr>
        <p:spPr>
          <a:xfrm>
            <a:off x="368300" y="1203112"/>
            <a:ext cx="12650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cap="small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Banda Larga</a:t>
            </a:r>
          </a:p>
        </p:txBody>
      </p: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6C34723B-E329-D12D-51E2-88986E3B8413}"/>
              </a:ext>
            </a:extLst>
          </p:cNvPr>
          <p:cNvCxnSpPr>
            <a:cxnSpLocks/>
            <a:stCxn id="12" idx="3"/>
          </p:cNvCxnSpPr>
          <p:nvPr/>
        </p:nvCxnSpPr>
        <p:spPr>
          <a:xfrm>
            <a:off x="1633326" y="1357001"/>
            <a:ext cx="48563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241B01C6-C45D-65CB-D77B-791ED5C95376}"/>
              </a:ext>
            </a:extLst>
          </p:cNvPr>
          <p:cNvSpPr txBox="1"/>
          <p:nvPr/>
        </p:nvSpPr>
        <p:spPr>
          <a:xfrm>
            <a:off x="368300" y="1510889"/>
            <a:ext cx="6121400" cy="1020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106000"/>
              </a:lnSpc>
              <a:spcBef>
                <a:spcPts val="600"/>
              </a:spcBef>
              <a:buClr>
                <a:schemeClr val="accent2"/>
              </a:buClr>
              <a:buFont typeface="Symbol" panose="05050102010706020507" pitchFamily="18" charset="2"/>
              <a:buChar char=""/>
            </a:pPr>
            <a:r>
              <a:rPr lang="pt-BR" sz="1200" i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banda larga, fixa e móvel, </a:t>
            </a:r>
            <a:r>
              <a:rPr lang="pt-BR" sz="1200" i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alcançou </a:t>
            </a:r>
            <a:r>
              <a:rPr lang="pt-BR" sz="1200" b="1" i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286,3 milhões de acessos.</a:t>
            </a:r>
          </a:p>
          <a:p>
            <a:pPr marL="342900" lvl="0" indent="-342900" algn="just">
              <a:lnSpc>
                <a:spcPct val="106000"/>
              </a:lnSpc>
              <a:spcBef>
                <a:spcPts val="600"/>
              </a:spcBef>
              <a:buClr>
                <a:schemeClr val="accent2"/>
              </a:buClr>
              <a:buFont typeface="Symbol" panose="05050102010706020507" pitchFamily="18" charset="2"/>
              <a:buChar char=""/>
            </a:pPr>
            <a:r>
              <a:rPr lang="pt-BR" sz="1200" i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banda larga fixa está presente em 66% dos domicílios.</a:t>
            </a:r>
          </a:p>
          <a:p>
            <a:pPr marL="342900" lvl="0" indent="-342900" algn="just">
              <a:lnSpc>
                <a:spcPct val="106000"/>
              </a:lnSpc>
              <a:spcBef>
                <a:spcPts val="600"/>
              </a:spcBef>
              <a:buClr>
                <a:schemeClr val="accent2"/>
              </a:buClr>
              <a:buFont typeface="Symbol" panose="05050102010706020507" pitchFamily="18" charset="2"/>
              <a:buChar char=""/>
            </a:pPr>
            <a:r>
              <a:rPr lang="pt-BR" sz="1200" i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 cr</a:t>
            </a:r>
            <a:r>
              <a:rPr lang="pt-BR" sz="1200" i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escimento da banda larga fixa é percentualmente maior e ainda apresenta potencial de crescimento.</a:t>
            </a:r>
            <a:endParaRPr lang="pt-BR" sz="1200" i="1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CaixaDeTexto 9">
            <a:extLst>
              <a:ext uri="{FF2B5EF4-FFF2-40B4-BE49-F238E27FC236}">
                <a16:creationId xmlns:a16="http://schemas.microsoft.com/office/drawing/2014/main" id="{EF69CFB2-E49F-6FED-DE1E-0840D0112EEE}"/>
              </a:ext>
            </a:extLst>
          </p:cNvPr>
          <p:cNvSpPr txBox="1"/>
          <p:nvPr/>
        </p:nvSpPr>
        <p:spPr>
          <a:xfrm>
            <a:off x="193448" y="2804831"/>
            <a:ext cx="3060700" cy="1663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200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Assim como observado com o detalhamento da receita do setor, desde 2020, o crescimento relativo da banda larga fixa (+45,5%) foi expressamente maior do que o crescimento da móvel (+20,6%). Atualmente, a banda larga fixa está presente em 66% dos domicílios.</a:t>
            </a:r>
          </a:p>
        </p:txBody>
      </p:sp>
      <p:sp>
        <p:nvSpPr>
          <p:cNvPr id="22" name="CaixaDeTexto 9">
            <a:extLst>
              <a:ext uri="{FF2B5EF4-FFF2-40B4-BE49-F238E27FC236}">
                <a16:creationId xmlns:a16="http://schemas.microsoft.com/office/drawing/2014/main" id="{3B805DC3-DAD7-BD2A-CA10-1D579E53A37F}"/>
              </a:ext>
            </a:extLst>
          </p:cNvPr>
          <p:cNvSpPr txBox="1"/>
          <p:nvPr/>
        </p:nvSpPr>
        <p:spPr>
          <a:xfrm>
            <a:off x="368300" y="8020667"/>
            <a:ext cx="3060700" cy="1663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200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 números mostram que ainda há espaço para substituir os demais meios de acesso pela fibra óptica. A substituição pela fibra traz a possibilidade de oferecer maiores velocidades e melhor qualidade do serviço, foco dos investimentos do setor.</a:t>
            </a:r>
          </a:p>
        </p:txBody>
      </p:sp>
      <p:graphicFrame>
        <p:nvGraphicFramePr>
          <p:cNvPr id="15" name="Gráfico 17">
            <a:extLst>
              <a:ext uri="{FF2B5EF4-FFF2-40B4-BE49-F238E27FC236}">
                <a16:creationId xmlns:a16="http://schemas.microsoft.com/office/drawing/2014/main" id="{00000000-0008-0000-0400-00001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3104775"/>
              </p:ext>
            </p:extLst>
          </p:nvPr>
        </p:nvGraphicFramePr>
        <p:xfrm>
          <a:off x="3400054" y="2571407"/>
          <a:ext cx="3327400" cy="309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" name="Chart 17">
            <a:extLst>
              <a:ext uri="{FF2B5EF4-FFF2-40B4-BE49-F238E27FC236}">
                <a16:creationId xmlns:a16="http://schemas.microsoft.com/office/drawing/2014/main" id="{00000000-0008-0000-0400-0000140000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8063952"/>
              </p:ext>
            </p:extLst>
          </p:nvPr>
        </p:nvGraphicFramePr>
        <p:xfrm>
          <a:off x="3524639" y="5965636"/>
          <a:ext cx="3078230" cy="3544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5" name="Chart 24">
            <a:extLst>
              <a:ext uri="{FF2B5EF4-FFF2-40B4-BE49-F238E27FC236}">
                <a16:creationId xmlns:a16="http://schemas.microsoft.com/office/drawing/2014/main" id="{00000000-0008-0000-0D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5264866"/>
              </p:ext>
            </p:extLst>
          </p:nvPr>
        </p:nvGraphicFramePr>
        <p:xfrm>
          <a:off x="155348" y="4968616"/>
          <a:ext cx="3144112" cy="2751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" name="CaixaDeTexto 2">
            <a:extLst>
              <a:ext uri="{FF2B5EF4-FFF2-40B4-BE49-F238E27FC236}">
                <a16:creationId xmlns:a16="http://schemas.microsoft.com/office/drawing/2014/main" id="{7730FDA8-8DAD-57E2-4D08-59E87C1D4D24}"/>
              </a:ext>
            </a:extLst>
          </p:cNvPr>
          <p:cNvSpPr txBox="1"/>
          <p:nvPr/>
        </p:nvSpPr>
        <p:spPr>
          <a:xfrm>
            <a:off x="6451600" y="9650607"/>
            <a:ext cx="38504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900" b="1" dirty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 </a:t>
            </a:r>
            <a:fld id="{D22B7F61-9A10-4E04-A639-E27077BC2BFF}" type="slidenum">
              <a:rPr lang="pt-BR" sz="900" b="1" smtClean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5</a:t>
            </a:fld>
            <a:r>
              <a:rPr lang="pt-BR" sz="900" b="1" dirty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3281880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6BA1AAD9-B667-E9E5-CDC7-5B908184E36F}"/>
              </a:ext>
            </a:extLst>
          </p:cNvPr>
          <p:cNvSpPr/>
          <p:nvPr/>
        </p:nvSpPr>
        <p:spPr>
          <a:xfrm>
            <a:off x="0" y="0"/>
            <a:ext cx="6858000" cy="943446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17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 descr="Forma&#10;&#10;Descrição gerada automaticamente">
            <a:extLst>
              <a:ext uri="{FF2B5EF4-FFF2-40B4-BE49-F238E27FC236}">
                <a16:creationId xmlns:a16="http://schemas.microsoft.com/office/drawing/2014/main" id="{5DB6B821-3CAA-B329-E493-FF9C2659FEF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13" b="30859"/>
          <a:stretch/>
        </p:blipFill>
        <p:spPr>
          <a:xfrm>
            <a:off x="0" y="381471"/>
            <a:ext cx="716809" cy="561975"/>
          </a:xfrm>
          <a:prstGeom prst="rect">
            <a:avLst/>
          </a:prstGeom>
        </p:spPr>
      </p:pic>
      <p:pic>
        <p:nvPicPr>
          <p:cNvPr id="7" name="Imagem 6" descr="Forma&#10;&#10;Descrição gerada automaticamente">
            <a:extLst>
              <a:ext uri="{FF2B5EF4-FFF2-40B4-BE49-F238E27FC236}">
                <a16:creationId xmlns:a16="http://schemas.microsoft.com/office/drawing/2014/main" id="{5A60C8E6-E2B4-AD02-7768-563A2EE51A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580" y="0"/>
            <a:ext cx="876429" cy="812800"/>
          </a:xfrm>
          <a:prstGeom prst="rect">
            <a:avLst/>
          </a:prstGeom>
        </p:spPr>
      </p:pic>
      <p:pic>
        <p:nvPicPr>
          <p:cNvPr id="8" name="Imagem 7" descr="Uma imagem contendo desenho&#10;&#10;Descrição gerada automaticamente">
            <a:extLst>
              <a:ext uri="{FF2B5EF4-FFF2-40B4-BE49-F238E27FC236}">
                <a16:creationId xmlns:a16="http://schemas.microsoft.com/office/drawing/2014/main" id="{A1875F99-4735-8739-0B30-3490283145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9692" y="225083"/>
            <a:ext cx="1164939" cy="493279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AEFE0348-C299-0AD2-EF40-19213D6B8D1C}"/>
              </a:ext>
            </a:extLst>
          </p:cNvPr>
          <p:cNvSpPr txBox="1"/>
          <p:nvPr/>
        </p:nvSpPr>
        <p:spPr>
          <a:xfrm>
            <a:off x="2121751" y="259666"/>
            <a:ext cx="26144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514304"/>
            <a:r>
              <a:rPr lang="pt-BR" sz="1600" cap="small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Relatório Trimestral </a:t>
            </a:r>
            <a:r>
              <a:rPr lang="pt-BR" sz="1600" cap="small">
                <a:solidFill>
                  <a:schemeClr val="accent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1T24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295B58E5-2F40-CA2E-1B48-70974AAE5897}"/>
              </a:ext>
            </a:extLst>
          </p:cNvPr>
          <p:cNvSpPr txBox="1"/>
          <p:nvPr/>
        </p:nvSpPr>
        <p:spPr>
          <a:xfrm>
            <a:off x="368300" y="1203112"/>
            <a:ext cx="7909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cap="small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Anexos</a:t>
            </a:r>
          </a:p>
        </p:txBody>
      </p: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6C34723B-E329-D12D-51E2-88986E3B8413}"/>
              </a:ext>
            </a:extLst>
          </p:cNvPr>
          <p:cNvCxnSpPr>
            <a:cxnSpLocks/>
            <a:stCxn id="12" idx="3"/>
          </p:cNvCxnSpPr>
          <p:nvPr/>
        </p:nvCxnSpPr>
        <p:spPr>
          <a:xfrm>
            <a:off x="1159222" y="1357001"/>
            <a:ext cx="53304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241B01C6-C45D-65CB-D77B-791ED5C95376}"/>
              </a:ext>
            </a:extLst>
          </p:cNvPr>
          <p:cNvSpPr txBox="1"/>
          <p:nvPr/>
        </p:nvSpPr>
        <p:spPr>
          <a:xfrm>
            <a:off x="368300" y="1510889"/>
            <a:ext cx="6121400" cy="278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06000"/>
              </a:lnSpc>
              <a:buClr>
                <a:schemeClr val="accent2"/>
              </a:buClr>
            </a:pPr>
            <a:r>
              <a:rPr lang="pt-BR" sz="1200" i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Resultados </a:t>
            </a:r>
            <a:r>
              <a:rPr lang="pt-BR" sz="1200" i="1">
                <a:solidFill>
                  <a:srgbClr val="0B76BB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trimestrais</a:t>
            </a:r>
          </a:p>
        </p:txBody>
      </p:sp>
      <p:sp>
        <p:nvSpPr>
          <p:cNvPr id="3" name="CaixaDeTexto 9">
            <a:extLst>
              <a:ext uri="{FF2B5EF4-FFF2-40B4-BE49-F238E27FC236}">
                <a16:creationId xmlns:a16="http://schemas.microsoft.com/office/drawing/2014/main" id="{B12FDB2F-F714-10C9-449D-9894EC4BD7DB}"/>
              </a:ext>
            </a:extLst>
          </p:cNvPr>
          <p:cNvSpPr txBox="1"/>
          <p:nvPr/>
        </p:nvSpPr>
        <p:spPr>
          <a:xfrm>
            <a:off x="85363" y="9415717"/>
            <a:ext cx="5368537" cy="217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800"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(1) Inclui acessos de telefonia fixa, telefonia móvel, banda larga fixa e TV por assinatura.</a:t>
            </a:r>
            <a:endParaRPr lang="pt-BR" sz="800"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F9D86936-95AB-03EB-C33D-78DB1084A3DB}"/>
              </a:ext>
            </a:extLst>
          </p:cNvPr>
          <p:cNvSpPr txBox="1"/>
          <p:nvPr/>
        </p:nvSpPr>
        <p:spPr>
          <a:xfrm>
            <a:off x="85363" y="9579426"/>
            <a:ext cx="5972921" cy="217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1800"/>
              </a:spcAft>
            </a:pPr>
            <a:r>
              <a:rPr lang="pt-BR" sz="800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Fonte: Anatel e relatório de divulgação de resultados das operadoras. 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5B1E4AC4-5AF9-DCAB-D21D-0121745339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5083" y="1839700"/>
            <a:ext cx="5768340" cy="7368540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517FCB78-0EF4-48E3-E7B1-FCDCB5F7F752}"/>
              </a:ext>
            </a:extLst>
          </p:cNvPr>
          <p:cNvSpPr txBox="1"/>
          <p:nvPr/>
        </p:nvSpPr>
        <p:spPr>
          <a:xfrm>
            <a:off x="6451600" y="9650607"/>
            <a:ext cx="38504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900" b="1" dirty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 </a:t>
            </a:r>
            <a:fld id="{D22B7F61-9A10-4E04-A639-E27077BC2BFF}" type="slidenum">
              <a:rPr lang="pt-BR" sz="900" b="1" smtClean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6</a:t>
            </a:fld>
            <a:r>
              <a:rPr lang="pt-BR" sz="900" b="1" dirty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380959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POWER_POINT_EXCEL_LINK_TAG_NAME" val="{&quot;Id&quot;:&quot;POWER_USER_LINK_75095411_3D55_4E17_875A_436CD299861D&quot;,&quot;SourceFullName&quot;:&quot;https://sinditelebrasil.sharepoint.com/sites/antigos/Documentos Compartilhados/Nucleo de Estudos Economicos/18. BEM/Automatização BEM/BASE_DADOS_DESEMPENHO_SETOR_vCONEXIS.xlsx&quot;,&quot;LastUpdate&quot;:&quot;2024-07-10 3:42 PM&quot;,&quot;UpdatedBy&quot;:&quot;mariana&quot;,&quot;IsLinked&quot;:false,&quot;IsBrokenLink&quot;:false,&quot;Type&quot;:1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POWER_POINT_EXCEL_LINK_TAG_NAME" val="{&quot;Id&quot;:&quot;POWER_USER_LINK_292155E8_E2A6_48AF_BC68_D9DAFB302C16&quot;,&quot;SourceFullName&quot;:&quot;https://sinditelebrasil.sharepoint.com/sites/antigos/Documentos Compartilhados/Nucleo de Estudos Economicos/18. BEM/Automatização BEM/BASE_DADOS_DESEMPENHO_SETOR_vCONEXIS.xlsx&quot;,&quot;LastUpdate&quot;:&quot;2024-07-12 5:04 PM&quot;,&quot;UpdatedBy&quot;:&quot;mariana&quot;,&quot;IsLinked&quot;:false,&quot;IsBrokenLink&quot;:false,&quot;Type&quot;:1}"/>
</p:tagLst>
</file>

<file path=ppt/theme/theme1.xml><?xml version="1.0" encoding="utf-8"?>
<a:theme xmlns:a="http://schemas.openxmlformats.org/drawingml/2006/main" name="CONEXIS">
  <a:themeElements>
    <a:clrScheme name="CONEXIS">
      <a:dk1>
        <a:srgbClr val="000000"/>
      </a:dk1>
      <a:lt1>
        <a:srgbClr val="FFFFFF"/>
      </a:lt1>
      <a:dk2>
        <a:srgbClr val="6F1C57"/>
      </a:dk2>
      <a:lt2>
        <a:srgbClr val="4D4D4F"/>
      </a:lt2>
      <a:accent1>
        <a:srgbClr val="0074BC"/>
      </a:accent1>
      <a:accent2>
        <a:srgbClr val="FFC20E"/>
      </a:accent2>
      <a:accent3>
        <a:srgbClr val="006D38"/>
      </a:accent3>
      <a:accent4>
        <a:srgbClr val="BEB632"/>
      </a:accent4>
      <a:accent5>
        <a:srgbClr val="63C29D"/>
      </a:accent5>
      <a:accent6>
        <a:srgbClr val="3EA3CB"/>
      </a:accent6>
      <a:hlink>
        <a:srgbClr val="6F1C57"/>
      </a:hlink>
      <a:folHlink>
        <a:srgbClr val="891731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NEXIS" id="{F3143937-4D5B-453A-AF45-513AB2109E36}" vid="{2E44A640-75E0-4837-B985-04A6CF1113B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3BB824B7D9F544B9D011B3D0EC97AF9" ma:contentTypeVersion="20" ma:contentTypeDescription="Crie um novo documento." ma:contentTypeScope="" ma:versionID="8e391febcc3e05d44308a33dc26b0ad8">
  <xsd:schema xmlns:xsd="http://www.w3.org/2001/XMLSchema" xmlns:xs="http://www.w3.org/2001/XMLSchema" xmlns:p="http://schemas.microsoft.com/office/2006/metadata/properties" xmlns:ns2="93228ebc-24df-4f15-93f1-dca099b381b6" xmlns:ns3="671039df-bd37-4164-b64d-784146bc98dd" targetNamespace="http://schemas.microsoft.com/office/2006/metadata/properties" ma:root="true" ma:fieldsID="10af912ebfb4e75807c917514c405264" ns2:_="" ns3:_="">
    <xsd:import namespace="93228ebc-24df-4f15-93f1-dca099b381b6"/>
    <xsd:import namespace="671039df-bd37-4164-b64d-784146bc98d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TaxCatchAll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228ebc-24df-4f15-93f1-dca099b381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3" nillable="true" ma:taxonomy="true" ma:internalName="lcf76f155ced4ddcb4097134ff3c332f" ma:taxonomyFieldName="MediaServiceImageTags" ma:displayName="Marcações de imagem" ma:readOnly="false" ma:fieldId="{5cf76f15-5ced-4ddc-b409-7134ff3c332f}" ma:taxonomyMulti="true" ma:sspId="8213dc2b-4156-4e98-a189-51f37ad45a0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1039df-bd37-4164-b64d-784146bc98d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6013640a-3ea0-40f7-86dd-66e3d590bbb8}" ma:internalName="TaxCatchAll" ma:showField="CatchAllData" ma:web="671039df-bd37-4164-b64d-784146bc98d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71039df-bd37-4164-b64d-784146bc98dd" xsi:nil="true"/>
    <lcf76f155ced4ddcb4097134ff3c332f xmlns="93228ebc-24df-4f15-93f1-dca099b381b6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770B9D2-93BA-4755-B472-34121C9DA5B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DF1DFEE-DD81-4886-99B7-B3E8DF69ED32}">
  <ds:schemaRefs>
    <ds:schemaRef ds:uri="671039df-bd37-4164-b64d-784146bc98dd"/>
    <ds:schemaRef ds:uri="93228ebc-24df-4f15-93f1-dca099b381b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D4EC310A-76B6-45C6-99C2-803F5C87256F}">
  <ds:schemaRefs>
    <ds:schemaRef ds:uri="671039df-bd37-4164-b64d-784146bc98dd"/>
    <ds:schemaRef ds:uri="93228ebc-24df-4f15-93f1-dca099b381b6"/>
    <ds:schemaRef ds:uri="dcd72952-8f73-4525-a977-4d675056a67e"/>
    <ds:schemaRef ds:uri="f8a40a82-4a91-43ac-9b92-0c366d5dcaa3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CONEXIS</Template>
  <TotalTime>0</TotalTime>
  <Words>1029</Words>
  <Application>Microsoft Office PowerPoint</Application>
  <PresentationFormat>Papel A4 (210 x 297 mm)</PresentationFormat>
  <Paragraphs>94</Paragraphs>
  <Slides>6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6" baseType="lpstr">
      <vt:lpstr>Malgun Gothic</vt:lpstr>
      <vt:lpstr>Aptos</vt:lpstr>
      <vt:lpstr>Arial</vt:lpstr>
      <vt:lpstr>Calibri</vt:lpstr>
      <vt:lpstr>Calibri Light</vt:lpstr>
      <vt:lpstr>Courier New</vt:lpstr>
      <vt:lpstr>Open Sans</vt:lpstr>
      <vt:lpstr>Symbol</vt:lpstr>
      <vt:lpstr>Wingdings</vt:lpstr>
      <vt:lpstr>CONEXIS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Mariana Abreu</dc:creator>
  <cp:lastModifiedBy>Mariana Abreu</cp:lastModifiedBy>
  <cp:revision>1</cp:revision>
  <cp:lastPrinted>2023-04-18T19:27:00Z</cp:lastPrinted>
  <dcterms:created xsi:type="dcterms:W3CDTF">2022-09-14T12:08:18Z</dcterms:created>
  <dcterms:modified xsi:type="dcterms:W3CDTF">2024-08-05T20:34:10Z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0x01010063BB824B7D9F544B9D011B3D0EC97AF9</vt:lpwstr>
  </property>
</Properties>
</file>